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54_CF2FFB89.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511" r:id="rId6"/>
  </p:sldMasterIdLst>
  <p:notesMasterIdLst>
    <p:notesMasterId r:id="rId18"/>
  </p:notesMasterIdLst>
  <p:handoutMasterIdLst>
    <p:handoutMasterId r:id="rId19"/>
  </p:handoutMasterIdLst>
  <p:sldIdLst>
    <p:sldId id="332" r:id="rId7"/>
    <p:sldId id="337" r:id="rId8"/>
    <p:sldId id="340" r:id="rId9"/>
    <p:sldId id="336" r:id="rId10"/>
    <p:sldId id="345" r:id="rId11"/>
    <p:sldId id="346" r:id="rId12"/>
    <p:sldId id="347" r:id="rId13"/>
    <p:sldId id="348" r:id="rId14"/>
    <p:sldId id="344" r:id="rId15"/>
    <p:sldId id="349" r:id="rId16"/>
    <p:sldId id="321" r:id="rId17"/>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Default Section" id="{B29347B4-D993-4DCE-BA79-F5ED0535AACF}">
          <p14:sldIdLst>
            <p14:sldId id="332"/>
            <p14:sldId id="337"/>
            <p14:sldId id="340"/>
            <p14:sldId id="336"/>
            <p14:sldId id="345"/>
            <p14:sldId id="346"/>
            <p14:sldId id="347"/>
            <p14:sldId id="348"/>
            <p14:sldId id="344"/>
            <p14:sldId id="349"/>
            <p14:sldId id="321"/>
          </p14:sldIdLst>
        </p14:section>
        <p14:section name="Untitled Section" id="{9AA1E88E-94C0-4F5F-B9A2-F7A6E7A42ED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49"/>
    <a:srgbClr val="E5ECEB"/>
    <a:srgbClr val="95D600"/>
    <a:srgbClr val="FF6B00"/>
    <a:srgbClr val="00C1DE"/>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3197"/>
  </p:normalViewPr>
  <p:slideViewPr>
    <p:cSldViewPr snapToGrid="0">
      <p:cViewPr varScale="1">
        <p:scale>
          <a:sx n="77" d="100"/>
          <a:sy n="77" d="100"/>
        </p:scale>
        <p:origin x="1188" y="294"/>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microsoft.com/office/2018/10/relationships/authors" Target="author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heme" Target="theme/theme1.xml"/></Relationships>
</file>

<file path=ppt/comments/modernComment_154_CF2FFB89.xml><?xml version="1.0" encoding="utf-8"?>
<p188:cmLst xmlns:a="http://schemas.openxmlformats.org/drawingml/2006/main" xmlns:r="http://schemas.openxmlformats.org/officeDocument/2006/relationships" xmlns:p188="http://schemas.microsoft.com/office/powerpoint/2018/8/main">
  <p188:cm id="{2CF01212-3096-4187-B5D2-2E76BFE062D4}" authorId="{00000000-0000-0000-0000-000000000000}" created="2025-01-21T09:15:13.851">
    <ac:txMkLst xmlns:ac="http://schemas.microsoft.com/office/drawing/2013/main/command">
      <pc:docMk xmlns:pc="http://schemas.microsoft.com/office/powerpoint/2013/main/command"/>
      <pc:sldMk xmlns:pc="http://schemas.microsoft.com/office/powerpoint/2013/main/command" cId="3476028297" sldId="340"/>
      <ac:spMk id="46" creationId="{04B1F655-9D31-40D5-AB8A-7F643FCAF459}"/>
      <ac:txMk cp="9" len="84">
        <ac:context len="198" hash="3549431362"/>
      </ac:txMk>
    </ac:txMkLst>
    <p188:pos x="3811116" y="704766"/>
    <p188:txBody>
      <a:bodyPr/>
      <a:lstStyle/>
      <a:p>
        <a:r>
          <a:rPr lang="en-GB"/>
          <a:t>AQ: Should we update this? 3G is outdated and I’m not sure how familiar LoRa and Sigfox are to students. Given the MKR uses WiFi would  it make more sense to focus on this?</a:t>
        </a:r>
      </a:p>
    </p188:txBody>
    <p188:extLst>
      <p:ext xmlns:p="http://schemas.openxmlformats.org/presentationml/2006/main" uri="{5BB2D875-25FF-4072-B9AC-8F64D62656EB}">
        <p228:taskDetails xmlns:p228="http://schemas.microsoft.com/office/powerpoint/2022/08/main">
          <p228:history/>
        </p228:taskDetails>
      </p:ext>
    </p188:extLst>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1/21/2025</a:t>
            </a:fld>
            <a:endParaRPr lang="en-US" alt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1/21/2025</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16354E-6974-4833-AB87-3220A0835E84}" type="slidenum">
              <a:rPr lang="en-US" altLang="en-US" smtClean="0"/>
              <a:pPr>
                <a:defRPr/>
              </a:pPr>
              <a:t>1</a:t>
            </a:fld>
            <a:endParaRPr lang="en-US" altLang="en-US"/>
          </a:p>
        </p:txBody>
      </p:sp>
    </p:spTree>
    <p:extLst>
      <p:ext uri="{BB962C8B-B14F-4D97-AF65-F5344CB8AC3E}">
        <p14:creationId xmlns:p14="http://schemas.microsoft.com/office/powerpoint/2010/main" val="1386274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Discuss the purpose of the project. Ask if any students know which sensor may be used. Some may suggest a sensor which can detect acceleration or movement. The sensor which measures acceleration is called an accelerometer. Students should think about how they can control sprites on a mobile phone – this also uses an accelerometer.</a:t>
            </a:r>
          </a:p>
        </p:txBody>
      </p:sp>
      <p:sp>
        <p:nvSpPr>
          <p:cNvPr id="4" name="Slide Number Placeholder 3"/>
          <p:cNvSpPr>
            <a:spLocks noGrp="1"/>
          </p:cNvSpPr>
          <p:nvPr>
            <p:ph type="sldNum" sz="quarter" idx="10"/>
          </p:nvPr>
        </p:nvSpPr>
        <p:spPr/>
        <p:txBody>
          <a:bodyPr/>
          <a:lstStyle/>
          <a:p>
            <a:pPr>
              <a:defRPr/>
            </a:pPr>
            <a:fld id="{3B16354E-6974-4833-AB87-3220A0835E84}" type="slidenum">
              <a:rPr lang="en-US" altLang="en-US" smtClean="0"/>
              <a:pPr>
                <a:defRPr/>
              </a:pPr>
              <a:t>2</a:t>
            </a:fld>
            <a:endParaRPr lang="en-US" altLang="en-US"/>
          </a:p>
        </p:txBody>
      </p:sp>
    </p:spTree>
    <p:extLst>
      <p:ext uri="{BB962C8B-B14F-4D97-AF65-F5344CB8AC3E}">
        <p14:creationId xmlns:p14="http://schemas.microsoft.com/office/powerpoint/2010/main" val="394047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how the device will connect to the IoT. The sensor will be attached to the Arduino board which will then transmit the data either via </a:t>
            </a:r>
            <a:r>
              <a:rPr lang="en-US" dirty="0" err="1"/>
              <a:t>WiFi</a:t>
            </a:r>
            <a:r>
              <a:rPr lang="en-US" dirty="0"/>
              <a:t> or LoRa. Highlight to students that 4g and 5g could also be used if they have a suitable board. This will then upload the data to the Arduino cloud and will be displayed in a custom dashboard. Students should then complete the IPO document.</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a:p>
        </p:txBody>
      </p:sp>
    </p:spTree>
    <p:extLst>
      <p:ext uri="{BB962C8B-B14F-4D97-AF65-F5344CB8AC3E}">
        <p14:creationId xmlns:p14="http://schemas.microsoft.com/office/powerpoint/2010/main" val="2451226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what acceleration is. Consider a car. Stress that velocity is not the same as speed. Acceleration is the change in velocity over a set period of time.</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a:p>
        </p:txBody>
      </p:sp>
    </p:spTree>
    <p:extLst>
      <p:ext uri="{BB962C8B-B14F-4D97-AF65-F5344CB8AC3E}">
        <p14:creationId xmlns:p14="http://schemas.microsoft.com/office/powerpoint/2010/main" val="3894154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that an accelerometer measures acceleration across three different axes. Discuss the formulae which learners may have come across in their Physics lessons. There is a good opportunity here for a cross-department project.</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a:p>
        </p:txBody>
      </p:sp>
    </p:spTree>
    <p:extLst>
      <p:ext uri="{BB962C8B-B14F-4D97-AF65-F5344CB8AC3E}">
        <p14:creationId xmlns:p14="http://schemas.microsoft.com/office/powerpoint/2010/main" val="781465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Ask students to think about when they ride their bike. They either pedal or brake to change acceleration.</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dirty="0"/>
          </a:p>
        </p:txBody>
      </p:sp>
    </p:spTree>
    <p:extLst>
      <p:ext uri="{BB962C8B-B14F-4D97-AF65-F5344CB8AC3E}">
        <p14:creationId xmlns:p14="http://schemas.microsoft.com/office/powerpoint/2010/main" val="2694575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that the accelerometer will take three different readings. These will be across the x, y and z axis.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a:p>
        </p:txBody>
      </p:sp>
    </p:spTree>
    <p:extLst>
      <p:ext uri="{BB962C8B-B14F-4D97-AF65-F5344CB8AC3E}">
        <p14:creationId xmlns:p14="http://schemas.microsoft.com/office/powerpoint/2010/main" val="2435350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is recommended that the device is fully tested prior to being attached to a bat. In order to attached it to a bat, it is recommended that the device </a:t>
            </a:r>
            <a:r>
              <a:rPr lang="en-GB"/>
              <a:t>is wrapped </a:t>
            </a:r>
            <a:r>
              <a:rPr lang="en-GB" dirty="0"/>
              <a:t>in packing foam to protect it. It should be attached to a part of the bat which won’t make contact with the ball. The sensor could be attached to the bat using cable ties and gaffer tape. It would be worth considering having the Arduino attached near the handle and then just the sensor at the end of the bat. More capable students could think about the impact on the measurements that having the sensor attached to different parts of the bat would have.</a:t>
            </a:r>
          </a:p>
        </p:txBody>
      </p:sp>
      <p:sp>
        <p:nvSpPr>
          <p:cNvPr id="4" name="Slide Number Placeholder 3"/>
          <p:cNvSpPr>
            <a:spLocks noGrp="1"/>
          </p:cNvSpPr>
          <p:nvPr>
            <p:ph type="sldNum" sz="quarter" idx="10"/>
          </p:nvPr>
        </p:nvSpPr>
        <p:spPr/>
        <p:txBody>
          <a:bodyPr/>
          <a:lstStyle/>
          <a:p>
            <a:pPr>
              <a:defRPr/>
            </a:pPr>
            <a:fld id="{3B16354E-6974-4833-AB87-3220A0835E84}" type="slidenum">
              <a:rPr lang="en-US" altLang="en-US" smtClean="0"/>
              <a:pPr>
                <a:defRPr/>
              </a:pPr>
              <a:t>9</a:t>
            </a:fld>
            <a:endParaRPr lang="en-US" altLang="en-US"/>
          </a:p>
        </p:txBody>
      </p:sp>
    </p:spTree>
    <p:extLst>
      <p:ext uri="{BB962C8B-B14F-4D97-AF65-F5344CB8AC3E}">
        <p14:creationId xmlns:p14="http://schemas.microsoft.com/office/powerpoint/2010/main" val="40601398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6D848DF0-097D-4560-9447-592EE2B146F6}"/>
              </a:ext>
            </a:extLst>
          </p:cNvPr>
          <p:cNvPicPr>
            <a:picLocks noChangeAspect="1"/>
          </p:cNvPicPr>
          <p:nvPr userDrawn="1"/>
        </p:nvPicPr>
        <p:blipFill>
          <a:blip r:embed="rId2">
            <a:extLst>
              <a:ext uri="{28A0092B-C50C-407E-A947-70E740481C1C}">
                <a14:useLocalDpi xmlns:a14="http://schemas.microsoft.com/office/drawing/2010/main" val="0"/>
              </a:ext>
            </a:extLst>
          </a:blip>
          <a:srcRect r="-367"/>
          <a:stretch>
            <a:fillRect/>
          </a:stretch>
        </p:blipFill>
        <p:spPr bwMode="auto">
          <a:xfrm>
            <a:off x="0" y="0"/>
            <a:ext cx="122523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11" name="Rectangle 10">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2" name="Rectangle 11">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3" name="Rectangle 12">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9707"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2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26"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28"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26894115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2"/>
          <p:cNvSpPr>
            <a:spLocks noGrp="1"/>
          </p:cNvSpPr>
          <p:nvPr>
            <p:ph idx="1"/>
          </p:nvPr>
        </p:nvSpPr>
        <p:spPr>
          <a:xfrm>
            <a:off x="492125" y="1237785"/>
            <a:ext cx="11180867" cy="45952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solidFill>
                  <a:srgbClr val="383838"/>
                </a:solidFill>
              </a:defRPr>
            </a:lvl1pPr>
            <a:lvl2pPr>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vl4pPr>
              <a:lnSpc>
                <a:spcPct val="100000"/>
              </a:lnSpc>
              <a:spcAft>
                <a:spcPts val="0"/>
              </a:spcAft>
              <a:buClr>
                <a:schemeClr val="accent1"/>
              </a:buClr>
              <a:defRPr>
                <a:solidFill>
                  <a:srgbClr val="383838"/>
                </a:solidFill>
              </a:defRPr>
            </a:lvl4pPr>
            <a:lvl5pPr>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80014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62113"/>
            <a:ext cx="0" cy="447357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spcAft>
                <a:spcPts val="0"/>
              </a:spcAft>
              <a:buNone/>
              <a:defRPr sz="2400">
                <a:solidFill>
                  <a:schemeClr val="tx2">
                    <a:lumMod val="60000"/>
                    <a:lumOff val="40000"/>
                  </a:schemeClr>
                </a:solidFill>
              </a:defRPr>
            </a:lvl1pPr>
          </a:lstStyle>
          <a:p>
            <a:pPr lvl="0"/>
            <a:r>
              <a:rPr lang="en-US"/>
              <a:t>Click to edit Master text styles</a:t>
            </a:r>
          </a:p>
        </p:txBody>
      </p:sp>
      <p:sp>
        <p:nvSpPr>
          <p:cNvPr id="9" name="Text Placeholder 131"/>
          <p:cNvSpPr>
            <a:spLocks noGrp="1"/>
          </p:cNvSpPr>
          <p:nvPr>
            <p:ph type="body" sz="quarter" idx="16"/>
          </p:nvPr>
        </p:nvSpPr>
        <p:spPr>
          <a:xfrm>
            <a:off x="492125"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4" name="Content Placeholder 3"/>
          <p:cNvSpPr>
            <a:spLocks noGrp="1"/>
          </p:cNvSpPr>
          <p:nvPr>
            <p:ph sz="quarter" idx="19"/>
          </p:nvPr>
        </p:nvSpPr>
        <p:spPr>
          <a:xfrm>
            <a:off x="492125" y="2361952"/>
            <a:ext cx="5332941" cy="3605743"/>
          </a:xfrm>
        </p:spPr>
        <p:txBody>
          <a:bodyPr/>
          <a:lstStyle>
            <a:lvl1pPr marL="342900" indent="-342900" algn="just">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31"/>
          <p:cNvSpPr>
            <a:spLocks noGrp="1"/>
          </p:cNvSpPr>
          <p:nvPr>
            <p:ph type="body" sz="quarter" idx="18"/>
          </p:nvPr>
        </p:nvSpPr>
        <p:spPr>
          <a:xfrm>
            <a:off x="6341534"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2" name="Content Placeholder 3"/>
          <p:cNvSpPr>
            <a:spLocks noGrp="1"/>
          </p:cNvSpPr>
          <p:nvPr>
            <p:ph sz="quarter" idx="21"/>
          </p:nvPr>
        </p:nvSpPr>
        <p:spPr>
          <a:xfrm>
            <a:off x="6339947" y="2361951"/>
            <a:ext cx="5332941" cy="3605743"/>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96415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68E74E5E-FCF5-49A9-B64D-DF3149C4A4D3}"/>
              </a:ext>
            </a:extLst>
          </p:cNvPr>
          <p:cNvGrpSpPr>
            <a:grpSpLocks/>
          </p:cNvGrpSpPr>
          <p:nvPr userDrawn="1"/>
        </p:nvGrpSpPr>
        <p:grpSpPr bwMode="auto">
          <a:xfrm>
            <a:off x="4148138" y="1754188"/>
            <a:ext cx="3903662" cy="4305300"/>
            <a:chOff x="3706307" y="1883391"/>
            <a:chExt cx="3803176" cy="4472959"/>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Click to edit Master text styles</a:t>
            </a:r>
          </a:p>
        </p:txBody>
      </p:sp>
      <p:sp>
        <p:nvSpPr>
          <p:cNvPr id="7" name="Text Placeholder 2"/>
          <p:cNvSpPr>
            <a:spLocks noGrp="1"/>
          </p:cNvSpPr>
          <p:nvPr>
            <p:ph idx="1"/>
          </p:nvPr>
        </p:nvSpPr>
        <p:spPr>
          <a:xfrm>
            <a:off x="492789"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p:ph type="body" sz="quarter" idx="16"/>
          </p:nvPr>
        </p:nvSpPr>
        <p:spPr>
          <a:xfrm>
            <a:off x="492125"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3" name="Text Placeholder 2"/>
          <p:cNvSpPr>
            <a:spLocks noGrp="1"/>
          </p:cNvSpPr>
          <p:nvPr>
            <p:ph idx="17"/>
          </p:nvPr>
        </p:nvSpPr>
        <p:spPr>
          <a:xfrm>
            <a:off x="4444207"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p:ph idx="18"/>
          </p:nvPr>
        </p:nvSpPr>
        <p:spPr>
          <a:xfrm>
            <a:off x="8300113"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p:ph type="body" sz="quarter" idx="19"/>
          </p:nvPr>
        </p:nvSpPr>
        <p:spPr>
          <a:xfrm>
            <a:off x="4419997"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6" name="Text Placeholder 131"/>
          <p:cNvSpPr>
            <a:spLocks noGrp="1"/>
          </p:cNvSpPr>
          <p:nvPr>
            <p:ph type="body" sz="quarter" idx="20"/>
          </p:nvPr>
        </p:nvSpPr>
        <p:spPr>
          <a:xfrm>
            <a:off x="8299449"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2638234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53D234CD-759F-4F63-8BAE-5EF83F4A80C7}"/>
              </a:ext>
            </a:extLst>
          </p:cNvPr>
          <p:cNvGrpSpPr>
            <a:grpSpLocks/>
          </p:cNvGrpSpPr>
          <p:nvPr userDrawn="1"/>
        </p:nvGrpSpPr>
        <p:grpSpPr bwMode="auto">
          <a:xfrm>
            <a:off x="4148138" y="1625600"/>
            <a:ext cx="3903662" cy="4305300"/>
            <a:chOff x="3706307" y="1883391"/>
            <a:chExt cx="3803176" cy="4472959"/>
          </a:xfrm>
        </p:grpSpPr>
        <p:cxnSp>
          <p:nvCxnSpPr>
            <p:cNvPr id="11" name="Straight Connector 10">
              <a:extLst>
                <a:ext uri="{FF2B5EF4-FFF2-40B4-BE49-F238E27FC236}">
                  <a16:creationId xmlns:a16="http://schemas.microsoft.com/office/drawing/2014/main" id="{28285B74-8217-47D6-B1F9-41EF84375055}"/>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1DA9028-E80A-4D10-A238-5C9D08569859}"/>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18" name="Text Placeholder 131"/>
          <p:cNvSpPr>
            <a:spLocks noGrp="1"/>
          </p:cNvSpPr>
          <p:nvPr>
            <p:ph type="body" sz="quarter" idx="16"/>
          </p:nvPr>
        </p:nvSpPr>
        <p:spPr>
          <a:xfrm>
            <a:off x="492125" y="1562924"/>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9" name="Text Placeholder 131"/>
          <p:cNvSpPr>
            <a:spLocks noGrp="1"/>
          </p:cNvSpPr>
          <p:nvPr>
            <p:ph type="body" sz="quarter" idx="17"/>
          </p:nvPr>
        </p:nvSpPr>
        <p:spPr>
          <a:xfrm>
            <a:off x="4416027" y="1569937"/>
            <a:ext cx="3359945" cy="560696"/>
          </a:xfrm>
        </p:spPr>
        <p:txBody>
          <a:bodyPr anchor="b" anchorCtr="0"/>
          <a:lstStyle>
            <a:lvl1pPr marL="0" indent="0">
              <a:buClr>
                <a:schemeClr val="accent1"/>
              </a:buClr>
              <a:buNone/>
              <a:defRPr lang="en-US" sz="2400" b="1" kern="1200" dirty="0" smtClean="0">
                <a:solidFill>
                  <a:schemeClr val="accent1"/>
                </a:solidFill>
                <a:latin typeface="+mn-lt"/>
                <a:ea typeface="ＭＳ Ｐゴシック" charset="0"/>
                <a:cs typeface="ＭＳ Ｐゴシック" charset="0"/>
              </a:defRPr>
            </a:lvl1pPr>
          </a:lstStyle>
          <a:p>
            <a:pPr lvl="0"/>
            <a:r>
              <a:rPr lang="en-US"/>
              <a:t>Click to edit Master text styles</a:t>
            </a:r>
          </a:p>
        </p:txBody>
      </p:sp>
      <p:sp>
        <p:nvSpPr>
          <p:cNvPr id="20" name="Text Placeholder 131"/>
          <p:cNvSpPr>
            <a:spLocks noGrp="1"/>
          </p:cNvSpPr>
          <p:nvPr>
            <p:ph type="body" sz="quarter" idx="18"/>
          </p:nvPr>
        </p:nvSpPr>
        <p:spPr>
          <a:xfrm>
            <a:off x="8306264" y="1569937"/>
            <a:ext cx="3359945" cy="560696"/>
          </a:xfrm>
        </p:spPr>
        <p:txBody>
          <a:bodyPr anchor="b" anchorCtr="0"/>
          <a:lstStyle>
            <a:lvl1pPr marL="0" indent="0">
              <a:buClr>
                <a:schemeClr val="accent1"/>
              </a:buClr>
              <a:buNone/>
              <a:defRPr lang="en-US" sz="2400" b="1" kern="1200" dirty="0" smtClean="0">
                <a:solidFill>
                  <a:schemeClr val="accent1"/>
                </a:solidFill>
                <a:latin typeface="+mn-lt"/>
                <a:ea typeface="ＭＳ Ｐゴシック" charset="0"/>
                <a:cs typeface="ＭＳ Ｐゴシック" charset="0"/>
              </a:defRPr>
            </a:lvl1pPr>
          </a:lstStyle>
          <a:p>
            <a:pPr lvl="0"/>
            <a:r>
              <a:rPr lang="en-US"/>
              <a:t>Click to edit Master text styles</a:t>
            </a:r>
          </a:p>
        </p:txBody>
      </p:sp>
      <p:sp>
        <p:nvSpPr>
          <p:cNvPr id="4" name="Content Placeholder 3"/>
          <p:cNvSpPr>
            <a:spLocks noGrp="1"/>
          </p:cNvSpPr>
          <p:nvPr>
            <p:ph sz="quarter" idx="19"/>
          </p:nvPr>
        </p:nvSpPr>
        <p:spPr>
          <a:xfrm>
            <a:off x="492125" y="2323016"/>
            <a:ext cx="3359945" cy="3608590"/>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6" name="Content Placeholder 5"/>
          <p:cNvSpPr>
            <a:spLocks noGrp="1"/>
          </p:cNvSpPr>
          <p:nvPr>
            <p:ph sz="quarter" idx="20"/>
          </p:nvPr>
        </p:nvSpPr>
        <p:spPr>
          <a:xfrm>
            <a:off x="4416027" y="2323016"/>
            <a:ext cx="3359548" cy="3608387"/>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9" name="Content Placeholder 8"/>
          <p:cNvSpPr>
            <a:spLocks noGrp="1"/>
          </p:cNvSpPr>
          <p:nvPr>
            <p:ph sz="quarter" idx="21"/>
          </p:nvPr>
        </p:nvSpPr>
        <p:spPr>
          <a:xfrm>
            <a:off x="8306264" y="2323016"/>
            <a:ext cx="3360274" cy="3608387"/>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083193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33738" y="16319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Click to edit Master text styles</a:t>
            </a:r>
          </a:p>
        </p:txBody>
      </p:sp>
      <p:sp>
        <p:nvSpPr>
          <p:cNvPr id="18" name="Text Placeholder 2"/>
          <p:cNvSpPr>
            <a:spLocks noGrp="1"/>
          </p:cNvSpPr>
          <p:nvPr>
            <p:ph idx="1"/>
          </p:nvPr>
        </p:nvSpPr>
        <p:spPr>
          <a:xfrm>
            <a:off x="492789" y="1631112"/>
            <a:ext cx="2606011" cy="4086426"/>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2"/>
            <a:ext cx="8256853" cy="4086426"/>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79105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7462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6" name="Content Placeholder 5"/>
          <p:cNvSpPr>
            <a:spLocks noGrp="1"/>
          </p:cNvSpPr>
          <p:nvPr>
            <p:ph sz="quarter" idx="15"/>
          </p:nvPr>
        </p:nvSpPr>
        <p:spPr>
          <a:xfrm>
            <a:off x="9037638" y="1746560"/>
            <a:ext cx="2635250" cy="4086428"/>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92125" y="1746250"/>
            <a:ext cx="8335964" cy="4086225"/>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12763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71610"/>
            <a:ext cx="2606675" cy="1953683"/>
          </a:xfrm>
        </p:spPr>
        <p:txBody>
          <a:bodyPr/>
          <a:lstStyle>
            <a:lvl1pPr marL="0" indent="0">
              <a:buClr>
                <a:schemeClr val="accent1"/>
              </a:buClr>
              <a:buNone/>
              <a:defRPr/>
            </a:lvl1pPr>
          </a:lstStyle>
          <a:p>
            <a:pPr lvl="0"/>
            <a:r>
              <a:rPr lang="en-US" noProof="0"/>
              <a:t>Click icon to add picture</a:t>
            </a:r>
          </a:p>
        </p:txBody>
      </p:sp>
      <p:sp>
        <p:nvSpPr>
          <p:cNvPr id="104" name="Picture Placeholder 5"/>
          <p:cNvSpPr>
            <a:spLocks noGrp="1"/>
          </p:cNvSpPr>
          <p:nvPr>
            <p:ph type="pic" sz="quarter" idx="18"/>
          </p:nvPr>
        </p:nvSpPr>
        <p:spPr>
          <a:xfrm>
            <a:off x="3354388" y="3809037"/>
            <a:ext cx="2606675" cy="1953683"/>
          </a:xfrm>
        </p:spPr>
        <p:txBody>
          <a:bodyPr/>
          <a:lstStyle>
            <a:lvl1pPr marL="0" indent="0">
              <a:buClr>
                <a:schemeClr val="accent1"/>
              </a:buClr>
              <a:buNone/>
              <a:defRPr/>
            </a:lvl1pPr>
          </a:lstStyle>
          <a:p>
            <a:pPr lvl="0"/>
            <a:r>
              <a:rPr lang="en-US" noProof="0"/>
              <a:t>Click icon to add picture</a:t>
            </a:r>
          </a:p>
        </p:txBody>
      </p:sp>
      <p:sp>
        <p:nvSpPr>
          <p:cNvPr id="105" name="Picture Placeholder 5"/>
          <p:cNvSpPr>
            <a:spLocks noGrp="1"/>
          </p:cNvSpPr>
          <p:nvPr>
            <p:ph type="pic" sz="quarter" idx="19"/>
          </p:nvPr>
        </p:nvSpPr>
        <p:spPr>
          <a:xfrm>
            <a:off x="9066213" y="1671610"/>
            <a:ext cx="2606675" cy="1953683"/>
          </a:xfrm>
        </p:spPr>
        <p:txBody>
          <a:bodyPr/>
          <a:lstStyle>
            <a:lvl1pPr marL="0" indent="0">
              <a:buClr>
                <a:schemeClr val="accent1"/>
              </a:buClr>
              <a:buNone/>
              <a:defRPr/>
            </a:lvl1pPr>
          </a:lstStyle>
          <a:p>
            <a:pPr lvl="0"/>
            <a:r>
              <a:rPr lang="en-US" noProof="0"/>
              <a:t>Click icon to add picture</a:t>
            </a:r>
          </a:p>
        </p:txBody>
      </p:sp>
      <p:sp>
        <p:nvSpPr>
          <p:cNvPr id="106" name="Picture Placeholder 5"/>
          <p:cNvSpPr>
            <a:spLocks noGrp="1"/>
          </p:cNvSpPr>
          <p:nvPr>
            <p:ph type="pic" sz="quarter" idx="20"/>
          </p:nvPr>
        </p:nvSpPr>
        <p:spPr>
          <a:xfrm>
            <a:off x="9066213" y="3809037"/>
            <a:ext cx="2606675" cy="1953683"/>
          </a:xfrm>
        </p:spPr>
        <p:txBody>
          <a:bodyPr/>
          <a:lstStyle>
            <a:lvl1pPr marL="0" indent="0">
              <a:buClr>
                <a:schemeClr val="accent1"/>
              </a:buClr>
              <a:buNone/>
              <a:defRPr/>
            </a:lvl1pPr>
          </a:lstStyle>
          <a:p>
            <a:pPr lvl="0"/>
            <a:r>
              <a:rPr lang="en-US" noProof="0"/>
              <a:t>Click icon to add picture</a:t>
            </a:r>
          </a:p>
        </p:txBody>
      </p:sp>
      <p:sp>
        <p:nvSpPr>
          <p:cNvPr id="14" name="Text Placeholder 7"/>
          <p:cNvSpPr>
            <a:spLocks noGrp="1"/>
          </p:cNvSpPr>
          <p:nvPr>
            <p:ph type="body" sz="quarter" idx="21"/>
          </p:nvPr>
        </p:nvSpPr>
        <p:spPr>
          <a:xfrm>
            <a:off x="492125" y="1671610"/>
            <a:ext cx="2606675" cy="4086225"/>
          </a:xfrm>
        </p:spPr>
        <p:txBody>
          <a:bodyPr/>
          <a:lstStyle>
            <a:lvl1pPr marL="342900" indent="-342900">
              <a:lnSpc>
                <a:spcPct val="100000"/>
              </a:lnSpc>
              <a:spcBef>
                <a:spcPts val="600"/>
              </a:spcBef>
              <a:spcAft>
                <a:spcPts val="0"/>
              </a:spcAft>
              <a:buClr>
                <a:schemeClr val="accent1"/>
              </a:buClr>
              <a:buFont typeface="Arial" charset="0"/>
              <a:buChar char="•"/>
              <a:defRPr>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p:cNvSpPr>
            <a:spLocks noGrp="1"/>
          </p:cNvSpPr>
          <p:nvPr>
            <p:ph type="body" sz="quarter" idx="22"/>
          </p:nvPr>
        </p:nvSpPr>
        <p:spPr>
          <a:xfrm>
            <a:off x="6220216" y="1671610"/>
            <a:ext cx="2606675" cy="4086225"/>
          </a:xfrm>
        </p:spPr>
        <p:txBody>
          <a:bodyPr/>
          <a:lstStyle>
            <a:lvl1pPr marL="342900" indent="-342900">
              <a:lnSpc>
                <a:spcPct val="100000"/>
              </a:lnSpc>
              <a:spcBef>
                <a:spcPts val="600"/>
              </a:spcBef>
              <a:spcAft>
                <a:spcPts val="0"/>
              </a:spcAft>
              <a:buClr>
                <a:schemeClr val="accent1"/>
              </a:buClr>
              <a:buFont typeface="Arial" charset="0"/>
              <a:buChar char="•"/>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48892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7" name="Text Placeholder 2"/>
          <p:cNvSpPr>
            <a:spLocks noGrp="1"/>
          </p:cNvSpPr>
          <p:nvPr>
            <p:ph idx="1"/>
          </p:nvPr>
        </p:nvSpPr>
        <p:spPr>
          <a:xfrm>
            <a:off x="492789" y="1671612"/>
            <a:ext cx="5467744" cy="4086426"/>
          </a:xfrm>
          <a:prstGeom prst="rect">
            <a:avLst/>
          </a:prstGeom>
        </p:spPr>
        <p:txBody>
          <a:bodyPr/>
          <a:lstStyle>
            <a:lvl1pPr marL="342900" indent="-342900">
              <a:lnSpc>
                <a:spcPct val="100000"/>
              </a:lnSpc>
              <a:spcAft>
                <a:spcPts val="0"/>
              </a:spcAft>
              <a:buClr>
                <a:schemeClr val="accent1"/>
              </a:buClr>
              <a:buFont typeface="Arial" charset="0"/>
              <a:buChar char="•"/>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11237" y="1671610"/>
            <a:ext cx="5461651" cy="4086427"/>
          </a:xfrm>
        </p:spPr>
        <p:txBody>
          <a:bodyPr/>
          <a:lstStyle>
            <a:lvl1pPr marL="0" indent="0">
              <a:buClr>
                <a:schemeClr val="accent1"/>
              </a:buClr>
              <a:buNone/>
              <a:defRPr/>
            </a:lvl1pPr>
          </a:lstStyle>
          <a:p>
            <a:pPr lvl="0"/>
            <a:r>
              <a:rPr lang="en-US" noProof="0"/>
              <a:t>Click icon to add picture</a:t>
            </a:r>
          </a:p>
        </p:txBody>
      </p:sp>
    </p:spTree>
    <p:extLst>
      <p:ext uri="{BB962C8B-B14F-4D97-AF65-F5344CB8AC3E}">
        <p14:creationId xmlns:p14="http://schemas.microsoft.com/office/powerpoint/2010/main" val="36069481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en-US"/>
              <a:t>Click to edit Master title style</a:t>
            </a:r>
          </a:p>
        </p:txBody>
      </p:sp>
      <p:sp>
        <p:nvSpPr>
          <p:cNvPr id="10" name="Table Placeholder 3"/>
          <p:cNvSpPr>
            <a:spLocks noGrp="1"/>
          </p:cNvSpPr>
          <p:nvPr>
            <p:ph type="tbl" sz="quarter" idx="13"/>
          </p:nvPr>
        </p:nvSpPr>
        <p:spPr>
          <a:xfrm>
            <a:off x="492789" y="1536022"/>
            <a:ext cx="11180867" cy="4087104"/>
          </a:xfrm>
        </p:spPr>
        <p:txBody>
          <a:bodyPr/>
          <a:lstStyle>
            <a:lvl1pPr marL="0" indent="0">
              <a:buNone/>
              <a:defRPr/>
            </a:lvl1pPr>
          </a:lstStyle>
          <a:p>
            <a:pPr lvl="0"/>
            <a:r>
              <a:rPr lang="en-US" noProof="0"/>
              <a:t>Click icon to add table</a:t>
            </a:r>
          </a:p>
        </p:txBody>
      </p:sp>
    </p:spTree>
    <p:extLst>
      <p:ext uri="{BB962C8B-B14F-4D97-AF65-F5344CB8AC3E}">
        <p14:creationId xmlns:p14="http://schemas.microsoft.com/office/powerpoint/2010/main" val="24672439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3595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5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7E5033D9-3668-4017-A592-1CF34695B2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245C7479-AFA1-44A4-A0E2-206B7FC5D44C}"/>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sp>
        <p:nvSpPr>
          <p:cNvPr id="18"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9"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20" name="Rectangle 19">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3" name="Rectangle 22">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4" name="Rectangle 23">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5" name="TextBox 24">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29"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4990" y="-948607"/>
            <a:ext cx="12161838" cy="6951663"/>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3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33"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34"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35"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
        <p:nvSpPr>
          <p:cNvPr id="17" name="TextBox 20">
            <a:extLst>
              <a:ext uri="{FF2B5EF4-FFF2-40B4-BE49-F238E27FC236}">
                <a16:creationId xmlns:a16="http://schemas.microsoft.com/office/drawing/2014/main" id="{4CE2B18A-796A-4591-9A94-604E26A980B9}"/>
              </a:ext>
            </a:extLst>
          </p:cNvPr>
          <p:cNvSpPr txBox="1">
            <a:spLocks noChangeArrowheads="1"/>
          </p:cNvSpPr>
          <p:nvPr userDrawn="1"/>
        </p:nvSpPr>
        <p:spPr bwMode="auto">
          <a:xfrm>
            <a:off x="500822" y="6500019"/>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r>
              <a:rPr lang="en-US" altLang="en-US" sz="1000" dirty="0">
                <a:solidFill>
                  <a:schemeClr val="bg1"/>
                </a:solidFill>
              </a:rPr>
              <a:t>© 2021 Arm Limited </a:t>
            </a:r>
          </a:p>
        </p:txBody>
      </p:sp>
    </p:spTree>
    <p:extLst>
      <p:ext uri="{BB962C8B-B14F-4D97-AF65-F5344CB8AC3E}">
        <p14:creationId xmlns:p14="http://schemas.microsoft.com/office/powerpoint/2010/main" val="10012266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Slide for Full Width Us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17401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11EA66-8035-4072-B874-ABE710416AFE}"/>
              </a:ext>
            </a:extLst>
          </p:cNvPr>
          <p:cNvSpPr txBox="1">
            <a:spLocks noChangeArrowheads="1"/>
          </p:cNvSpPr>
          <p:nvPr userDrawn="1"/>
        </p:nvSpPr>
        <p:spPr bwMode="auto">
          <a:xfrm>
            <a:off x="294142" y="6550819"/>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705691CA-1385-4202-BB32-7980FD0D4BC4}" type="slidenum">
              <a:rPr kumimoji="0" lang="en-US" altLang="en-US" sz="1000" b="0"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5" name="Rectangle 4">
            <a:extLst>
              <a:ext uri="{FF2B5EF4-FFF2-40B4-BE49-F238E27FC236}">
                <a16:creationId xmlns:a16="http://schemas.microsoft.com/office/drawing/2014/main" id="{A9C7212D-F60C-4C2D-A508-E9F1C351B12C}"/>
              </a:ext>
            </a:extLst>
          </p:cNvPr>
          <p:cNvSpPr>
            <a:spLocks noChangeArrowheads="1"/>
          </p:cNvSpPr>
          <p:nvPr userDrawn="1"/>
        </p:nvSpPr>
        <p:spPr bwMode="auto">
          <a:xfrm>
            <a:off x="1114791" y="536644"/>
            <a:ext cx="4403725"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Thank You</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err="1">
                <a:ln>
                  <a:noFill/>
                </a:ln>
                <a:solidFill>
                  <a:prstClr val="white"/>
                </a:solidFill>
                <a:effectLst/>
                <a:uLnTx/>
                <a:uFillTx/>
                <a:latin typeface="Calibri" charset="0"/>
                <a:ea typeface="ＭＳ Ｐゴシック" charset="-128"/>
                <a:cs typeface="+mn-cs"/>
              </a:rPr>
              <a:t>Danke</a:t>
            </a:r>
            <a:endPar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Merci</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谢谢</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ありがとう</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Gracias</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err="1">
                <a:ln>
                  <a:noFill/>
                </a:ln>
                <a:solidFill>
                  <a:prstClr val="white"/>
                </a:solidFill>
                <a:effectLst/>
                <a:uLnTx/>
                <a:uFillTx/>
                <a:latin typeface="Calibri" charset="0"/>
                <a:ea typeface="ＭＳ Ｐゴシック" charset="-128"/>
                <a:cs typeface="+mn-cs"/>
              </a:rPr>
              <a:t>Kiitos</a:t>
            </a:r>
            <a:endPar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ko-KR" altLang="en-US" sz="3600" b="1" i="0" u="none" strike="noStrike" kern="1200" cap="none" spc="0" normalizeH="0" baseline="0" noProof="0">
                <a:ln>
                  <a:noFill/>
                </a:ln>
                <a:solidFill>
                  <a:prstClr val="white"/>
                </a:solidFill>
                <a:effectLst/>
                <a:uLnTx/>
                <a:uFillTx/>
                <a:latin typeface="Calibri" charset="0"/>
                <a:cs typeface="+mn-cs"/>
              </a:rPr>
              <a:t>감사합니다</a:t>
            </a:r>
            <a:endParaRPr kumimoji="0" lang="ko-KR" altLang="en-US" sz="3600" b="0" i="0" u="none" strike="noStrike" kern="1200" cap="none" spc="0" normalizeH="0" baseline="0" noProof="0">
              <a:ln>
                <a:noFill/>
              </a:ln>
              <a:solidFill>
                <a:prstClr val="white"/>
              </a:solidFill>
              <a:effectLst/>
              <a:uLnTx/>
              <a:uFillTx/>
              <a:latin typeface="Calibri" charset="0"/>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hi-in" sz="3600" b="0" i="0" u="none" strike="noStrike" kern="1200" cap="none" spc="0" normalizeH="0" baseline="0" noProof="0">
                <a:ln>
                  <a:noFill/>
                </a:ln>
                <a:solidFill>
                  <a:prstClr val="white"/>
                </a:solidFill>
                <a:effectLst/>
                <a:uLnTx/>
                <a:uFillTx/>
                <a:latin typeface="Calibri" charset="0"/>
                <a:ea typeface="ＭＳ Ｐゴシック" charset="-128"/>
                <a:cs typeface="Mangal" panose="02040503050203030202" pitchFamily="18" charset="0"/>
              </a:rPr>
              <a:t>धन्यवाद</a:t>
            </a:r>
            <a:endParaRPr kumimoji="0" 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he-IL" sz="3600" b="0" i="0" u="none" strike="noStrike" kern="1200" cap="none" spc="0" normalizeH="0" baseline="0" noProof="0">
                <a:ln>
                  <a:noFill/>
                </a:ln>
                <a:solidFill>
                  <a:prstClr val="white"/>
                </a:solidFill>
                <a:effectLst/>
                <a:uLnTx/>
                <a:uFillTx/>
                <a:latin typeface="Calibri" charset="0"/>
                <a:ea typeface="ＭＳ Ｐゴシック" charset="-128"/>
                <a:cs typeface="Arial" panose="020B0604020202020204" pitchFamily="34" charset="0"/>
              </a:rPr>
              <a:t>תודה</a:t>
            </a:r>
            <a:endParaRPr kumimoji="0" lang="hi-in" sz="3600" b="0" i="0" u="none" strike="noStrike" kern="1200" cap="none" spc="0" normalizeH="0" baseline="0" noProof="0">
              <a:ln>
                <a:noFill/>
              </a:ln>
              <a:solidFill>
                <a:prstClr val="white"/>
              </a:solidFill>
              <a:effectLst/>
              <a:uLnTx/>
              <a:uFillTx/>
              <a:latin typeface="Calibri" charset="0"/>
              <a:ea typeface="ＭＳ Ｐゴシック" charset="-128"/>
              <a:cs typeface="Mangal" panose="02040503050203030202" pitchFamily="18" charset="0"/>
            </a:endParaRPr>
          </a:p>
        </p:txBody>
      </p:sp>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pic>
        <p:nvPicPr>
          <p:cNvPr id="8" name="Picture 7">
            <a:extLst>
              <a:ext uri="{FF2B5EF4-FFF2-40B4-BE49-F238E27FC236}">
                <a16:creationId xmlns:a16="http://schemas.microsoft.com/office/drawing/2014/main" id="{974530B3-2C71-47A4-BAB2-78A35EAF1A59}"/>
              </a:ext>
            </a:extLst>
          </p:cNvPr>
          <p:cNvPicPr>
            <a:picLocks noChangeAspect="1"/>
          </p:cNvPicPr>
          <p:nvPr userDrawn="1"/>
        </p:nvPicPr>
        <p:blipFill>
          <a:blip r:embed="rId2"/>
          <a:stretch>
            <a:fillRect/>
          </a:stretch>
        </p:blipFill>
        <p:spPr>
          <a:xfrm>
            <a:off x="6482271" y="3123385"/>
            <a:ext cx="4201604" cy="611230"/>
          </a:xfrm>
          <a:prstGeom prst="rect">
            <a:avLst/>
          </a:prstGeom>
        </p:spPr>
      </p:pic>
      <p:sp>
        <p:nvSpPr>
          <p:cNvPr id="9" name="TextBox 20">
            <a:extLst>
              <a:ext uri="{FF2B5EF4-FFF2-40B4-BE49-F238E27FC236}">
                <a16:creationId xmlns:a16="http://schemas.microsoft.com/office/drawing/2014/main" id="{AD9EE1D9-3E39-4DF5-B670-E585B3B36660}"/>
              </a:ext>
            </a:extLst>
          </p:cNvPr>
          <p:cNvSpPr txBox="1">
            <a:spLocks noChangeArrowheads="1"/>
          </p:cNvSpPr>
          <p:nvPr userDrawn="1"/>
        </p:nvSpPr>
        <p:spPr bwMode="auto">
          <a:xfrm>
            <a:off x="530543" y="6550819"/>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r>
              <a:rPr lang="en-US" altLang="en-US" sz="1000" dirty="0">
                <a:solidFill>
                  <a:schemeClr val="bg1"/>
                </a:solidFill>
              </a:rPr>
              <a:t>© 2021 Arm Limited </a:t>
            </a:r>
          </a:p>
        </p:txBody>
      </p:sp>
    </p:spTree>
    <p:extLst>
      <p:ext uri="{BB962C8B-B14F-4D97-AF65-F5344CB8AC3E}">
        <p14:creationId xmlns:p14="http://schemas.microsoft.com/office/powerpoint/2010/main" val="22955172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sp>
        <p:nvSpPr>
          <p:cNvPr id="2" name="TextBox 26"/>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EF865F52-F038-9143-B10F-EC315F327B49}"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srgbClr val="7F7F7F"/>
              </a:solidFill>
              <a:effectLst/>
              <a:uLnTx/>
              <a:uFillTx/>
              <a:latin typeface="Calibri" charset="0"/>
              <a:ea typeface="ＭＳ Ｐゴシック" charset="-128"/>
              <a:cs typeface="+mn-cs"/>
            </a:endParaRPr>
          </a:p>
        </p:txBody>
      </p:sp>
      <p:sp>
        <p:nvSpPr>
          <p:cNvPr id="3" name="TextBox 2"/>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223CA994-01FB-B24C-A927-7E3417958BAD}" type="slidenum">
              <a:rPr kumimoji="0" lang="en-US" altLang="en-US" sz="1000" b="0"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endParaRPr>
          </a:p>
        </p:txBody>
      </p:sp>
      <p:sp>
        <p:nvSpPr>
          <p:cNvPr id="4" name="Rectangle 3"/>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p:cNvSpPr>
            <a:spLocks noChangeArrowheads="1"/>
          </p:cNvSpPr>
          <p:nvPr userDrawn="1"/>
        </p:nvSpPr>
        <p:spPr bwMode="auto">
          <a:xfrm>
            <a:off x="728663" y="4800600"/>
            <a:ext cx="54324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t>The Arm trademarks featured in this presentation are registered trademarks or trademarks of Arm Limited (or its subsidiaries) in the US and/or elsewhere.  All rights reserved.  All other marks featured may be trademarks of their respective owners.</a:t>
            </a:r>
          </a:p>
          <a:p>
            <a:pPr marL="0" marR="0" lvl="0" indent="0" algn="l" defTabSz="914400" rtl="0" eaLnBrk="0" fontAlgn="base" latinLnBrk="0" hangingPunct="0">
              <a:lnSpc>
                <a:spcPct val="100000"/>
              </a:lnSpc>
              <a:spcBef>
                <a:spcPct val="0"/>
              </a:spcBef>
              <a:spcAft>
                <a:spcPct val="0"/>
              </a:spcAft>
              <a:buClrTx/>
              <a:buSzTx/>
              <a:buFontTx/>
              <a:buNone/>
              <a:tabLst/>
              <a:defRPr/>
            </a:pPr>
            <a:b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br>
            <a:r>
              <a:rPr kumimoji="0" lang="en-US" altLang="x-none" sz="1200" b="0" i="0" u="none" strike="noStrike" kern="1200" cap="none" spc="0" normalizeH="0" baseline="0" noProof="0" err="1">
                <a:ln>
                  <a:noFill/>
                </a:ln>
                <a:solidFill>
                  <a:prstClr val="white"/>
                </a:solidFill>
                <a:effectLst/>
                <a:uLnTx/>
                <a:uFillTx/>
                <a:latin typeface="Calibri" charset="0"/>
                <a:ea typeface="ＭＳ Ｐゴシック" charset="-128"/>
                <a:cs typeface="+mn-cs"/>
              </a:rPr>
              <a:t>www.arm.com</a:t>
            </a:r>
            <a: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t>/company/policies/trademarks</a:t>
            </a:r>
          </a:p>
        </p:txBody>
      </p:sp>
      <p:sp>
        <p:nvSpPr>
          <p:cNvPr id="9" name="TextBox 20"/>
          <p:cNvSpPr txBox="1">
            <a:spLocks noChangeArrowheads="1"/>
          </p:cNvSpPr>
          <p:nvPr userDrawn="1"/>
        </p:nvSpPr>
        <p:spPr bwMode="auto">
          <a:xfrm>
            <a:off x="804863" y="6430963"/>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r>
              <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rPr>
              <a:t>© 2018 Arm Limited </a:t>
            </a:r>
          </a:p>
        </p:txBody>
      </p:sp>
      <p:pic>
        <p:nvPicPr>
          <p:cNvPr id="8" name="Picture 7">
            <a:extLst>
              <a:ext uri="{FF2B5EF4-FFF2-40B4-BE49-F238E27FC236}">
                <a16:creationId xmlns:a16="http://schemas.microsoft.com/office/drawing/2014/main" id="{3CE9EDFC-9DD0-4ADC-9DE6-C6516087E64B}"/>
              </a:ext>
            </a:extLst>
          </p:cNvPr>
          <p:cNvPicPr>
            <a:picLocks noChangeAspect="1"/>
          </p:cNvPicPr>
          <p:nvPr userDrawn="1"/>
        </p:nvPicPr>
        <p:blipFill>
          <a:blip r:embed="rId2"/>
          <a:stretch>
            <a:fillRect/>
          </a:stretch>
        </p:blipFill>
        <p:spPr>
          <a:xfrm>
            <a:off x="6860962" y="3123385"/>
            <a:ext cx="4201604" cy="611230"/>
          </a:xfrm>
          <a:prstGeom prst="rect">
            <a:avLst/>
          </a:prstGeom>
        </p:spPr>
      </p:pic>
    </p:spTree>
    <p:extLst>
      <p:ext uri="{BB962C8B-B14F-4D97-AF65-F5344CB8AC3E}">
        <p14:creationId xmlns:p14="http://schemas.microsoft.com/office/powerpoint/2010/main" val="6968142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Subtitle and Content alterna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CBF7399-A5A6-45BA-979D-565957665B70}"/>
              </a:ext>
            </a:extLst>
          </p:cNvPr>
          <p:cNvSpPr/>
          <p:nvPr userDrawn="1"/>
        </p:nvSpPr>
        <p:spPr>
          <a:xfrm>
            <a:off x="0"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a:extLst>
              <a:ext uri="{FF2B5EF4-FFF2-40B4-BE49-F238E27FC236}">
                <a16:creationId xmlns:a16="http://schemas.microsoft.com/office/drawing/2014/main" id="{57ADA842-6E77-49F5-886C-490811425F6D}"/>
              </a:ext>
            </a:extLst>
          </p:cNvPr>
          <p:cNvSpPr/>
          <p:nvPr userDrawn="1"/>
        </p:nvSpPr>
        <p:spPr>
          <a:xfrm>
            <a:off x="-15875"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pic>
        <p:nvPicPr>
          <p:cNvPr id="9" name="Picture 8">
            <a:extLst>
              <a:ext uri="{FF2B5EF4-FFF2-40B4-BE49-F238E27FC236}">
                <a16:creationId xmlns:a16="http://schemas.microsoft.com/office/drawing/2014/main" id="{0EED0DA2-9043-4185-9741-3FE41800937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82461" y="5720754"/>
            <a:ext cx="5800089" cy="1137247"/>
          </a:xfrm>
          <a:custGeom>
            <a:avLst/>
            <a:gdLst>
              <a:gd name="connsiteX0" fmla="*/ 1969769 w 5800089"/>
              <a:gd name="connsiteY0" fmla="*/ 0 h 1137247"/>
              <a:gd name="connsiteX1" fmla="*/ 5800089 w 5800089"/>
              <a:gd name="connsiteY1" fmla="*/ 0 h 1137247"/>
              <a:gd name="connsiteX2" fmla="*/ 3830319 w 5800089"/>
              <a:gd name="connsiteY2" fmla="*/ 1137247 h 1137247"/>
              <a:gd name="connsiteX3" fmla="*/ 0 w 5800089"/>
              <a:gd name="connsiteY3" fmla="*/ 1137247 h 1137247"/>
            </a:gdLst>
            <a:ahLst/>
            <a:cxnLst>
              <a:cxn ang="0">
                <a:pos x="connsiteX0" y="connsiteY0"/>
              </a:cxn>
              <a:cxn ang="0">
                <a:pos x="connsiteX1" y="connsiteY1"/>
              </a:cxn>
              <a:cxn ang="0">
                <a:pos x="connsiteX2" y="connsiteY2"/>
              </a:cxn>
              <a:cxn ang="0">
                <a:pos x="connsiteX3" y="connsiteY3"/>
              </a:cxn>
            </a:cxnLst>
            <a:rect l="l" t="t" r="r" b="b"/>
            <a:pathLst>
              <a:path w="5800089" h="1137247">
                <a:moveTo>
                  <a:pt x="1969769" y="0"/>
                </a:moveTo>
                <a:lnTo>
                  <a:pt x="5800089" y="0"/>
                </a:lnTo>
                <a:lnTo>
                  <a:pt x="3830319" y="1137247"/>
                </a:lnTo>
                <a:lnTo>
                  <a:pt x="0" y="1137247"/>
                </a:lnTo>
                <a:close/>
              </a:path>
            </a:pathLst>
          </a:custGeom>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7"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bg1"/>
                </a:solidFill>
              </a:defRPr>
            </a:lvl1pPr>
          </a:lstStyle>
          <a:p>
            <a:pPr lvl="0"/>
            <a:r>
              <a:rPr lang="en-US"/>
              <a:t>Click to edit Master text styles</a:t>
            </a:r>
          </a:p>
        </p:txBody>
      </p:sp>
      <p:sp>
        <p:nvSpPr>
          <p:cNvPr id="8" name="Text Placeholder 2"/>
          <p:cNvSpPr>
            <a:spLocks noGrp="1"/>
          </p:cNvSpPr>
          <p:nvPr>
            <p:ph idx="1"/>
          </p:nvPr>
        </p:nvSpPr>
        <p:spPr>
          <a:xfrm>
            <a:off x="490435" y="1666160"/>
            <a:ext cx="11180867" cy="3619578"/>
          </a:xfrm>
          <a:prstGeom prst="rect">
            <a:avLst/>
          </a:prstGeom>
        </p:spPr>
        <p:txBody>
          <a:bodyPr/>
          <a:lstStyle>
            <a:lvl1pPr marL="342900" indent="-342900">
              <a:buClr>
                <a:schemeClr val="bg1"/>
              </a:buClr>
              <a:buFont typeface="Arial" charset="0"/>
              <a:buChar cha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7813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6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25C61611-3300-41F4-84AB-94B0AEB16E06}"/>
              </a:ext>
            </a:extLst>
          </p:cNvPr>
          <p:cNvPicPr>
            <a:picLocks noChangeAspect="1"/>
          </p:cNvPicPr>
          <p:nvPr userDrawn="1"/>
        </p:nvPicPr>
        <p:blipFill>
          <a:blip r:embed="rId2">
            <a:extLst>
              <a:ext uri="{28A0092B-C50C-407E-A947-70E740481C1C}">
                <a14:useLocalDpi xmlns:a14="http://schemas.microsoft.com/office/drawing/2010/main" val="0"/>
              </a:ext>
            </a:extLst>
          </a:blip>
          <a:srcRect t="-2"/>
          <a:stretch>
            <a:fillRect/>
          </a:stretch>
        </p:blipFill>
        <p:spPr bwMode="auto">
          <a:xfrm>
            <a:off x="0" y="0"/>
            <a:ext cx="122253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4349E85A-37F4-4B10-9CEF-826A13263882}"/>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sp>
        <p:nvSpPr>
          <p:cNvPr id="17"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8"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19" name="Rectangle 18">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3" name="Rectangle 22">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4" name="Rectangle 23">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5" name="TextBox 24">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29"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12161838" cy="6951663"/>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3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33"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34"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35"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1499032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012829B4-F003-443D-BAAD-D767D7607653}"/>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333E48"/>
              </a:solidFill>
              <a:effectLst/>
              <a:uLnTx/>
              <a:uFillTx/>
              <a:latin typeface="Calibri" charset="0"/>
              <a:ea typeface="ＭＳ Ｐゴシック" charset="0"/>
              <a:cs typeface="ＭＳ Ｐゴシック" charset="0"/>
            </a:endParaRPr>
          </a:p>
        </p:txBody>
      </p:sp>
      <p:sp>
        <p:nvSpPr>
          <p:cNvPr id="19" name="Title 1"/>
          <p:cNvSpPr>
            <a:spLocks noGrp="1"/>
          </p:cNvSpPr>
          <p:nvPr>
            <p:ph type="title"/>
          </p:nvPr>
        </p:nvSpPr>
        <p:spPr>
          <a:xfrm>
            <a:off x="6294006" y="2057639"/>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20" name="Subtitle 2"/>
          <p:cNvSpPr>
            <a:spLocks noGrp="1"/>
          </p:cNvSpPr>
          <p:nvPr>
            <p:ph type="subTitle" idx="1"/>
          </p:nvPr>
        </p:nvSpPr>
        <p:spPr>
          <a:xfrm>
            <a:off x="6298735" y="3671282"/>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
        <p:nvSpPr>
          <p:cNvPr id="21" name="Text Placeholder 28"/>
          <p:cNvSpPr>
            <a:spLocks noGrp="1"/>
          </p:cNvSpPr>
          <p:nvPr>
            <p:ph type="body" sz="quarter" idx="12" hasCustomPrompt="1"/>
          </p:nvPr>
        </p:nvSpPr>
        <p:spPr>
          <a:xfrm>
            <a:off x="6294006" y="5562481"/>
            <a:ext cx="5041572" cy="239159"/>
          </a:xfrm>
        </p:spPr>
        <p:txBody>
          <a:bodyPr/>
          <a:lstStyle>
            <a:lvl1pPr algn="r">
              <a:spcAft>
                <a:spcPts val="600"/>
              </a:spcAft>
              <a:defRPr sz="2000">
                <a:solidFill>
                  <a:schemeClr val="bg1"/>
                </a:solidFill>
              </a:defRPr>
            </a:lvl1pPr>
          </a:lstStyle>
          <a:p>
            <a:pPr lvl="0"/>
            <a:r>
              <a:rPr lang="en-US"/>
              <a:t>Author</a:t>
            </a:r>
          </a:p>
        </p:txBody>
      </p:sp>
      <p:sp>
        <p:nvSpPr>
          <p:cNvPr id="22" name="Text Placeholder 28"/>
          <p:cNvSpPr>
            <a:spLocks noGrp="1"/>
          </p:cNvSpPr>
          <p:nvPr>
            <p:ph type="body" sz="quarter" idx="13" hasCustomPrompt="1"/>
          </p:nvPr>
        </p:nvSpPr>
        <p:spPr>
          <a:xfrm>
            <a:off x="6294006" y="5872361"/>
            <a:ext cx="5041572" cy="239159"/>
          </a:xfrm>
        </p:spPr>
        <p:txBody>
          <a:bodyPr/>
          <a:lstStyle>
            <a:lvl1pPr algn="r">
              <a:spcAft>
                <a:spcPts val="600"/>
              </a:spcAft>
              <a:defRPr sz="2000">
                <a:solidFill>
                  <a:schemeClr val="bg1"/>
                </a:solidFill>
              </a:defRPr>
            </a:lvl1pPr>
          </a:lstStyle>
          <a:p>
            <a:pPr lvl="0"/>
            <a:r>
              <a:rPr lang="en-US"/>
              <a:t>Date</a:t>
            </a:r>
          </a:p>
        </p:txBody>
      </p:sp>
      <p:sp>
        <p:nvSpPr>
          <p:cNvPr id="23" name="Text Placeholder 3"/>
          <p:cNvSpPr>
            <a:spLocks noGrp="1"/>
          </p:cNvSpPr>
          <p:nvPr>
            <p:ph type="body" sz="quarter" idx="14"/>
          </p:nvPr>
        </p:nvSpPr>
        <p:spPr>
          <a:xfrm>
            <a:off x="7071306" y="1639338"/>
            <a:ext cx="4268207" cy="289871"/>
          </a:xfrm>
        </p:spPr>
        <p:txBody>
          <a:bodyPr/>
          <a:lstStyle>
            <a:lvl1pPr marL="0" indent="0" algn="r">
              <a:buNone/>
              <a:defRPr sz="2400" baseline="0">
                <a:solidFill>
                  <a:schemeClr val="bg1"/>
                </a:solidFill>
              </a:defRPr>
            </a:lvl1pPr>
          </a:lstStyle>
          <a:p>
            <a:pPr lvl="0"/>
            <a:r>
              <a:rPr lang="en-US"/>
              <a:t>Click to edit Master text styles</a:t>
            </a:r>
          </a:p>
        </p:txBody>
      </p:sp>
      <p:pic>
        <p:nvPicPr>
          <p:cNvPr id="11" name="Picture 10">
            <a:extLst>
              <a:ext uri="{FF2B5EF4-FFF2-40B4-BE49-F238E27FC236}">
                <a16:creationId xmlns:a16="http://schemas.microsoft.com/office/drawing/2014/main" id="{899C5097-7251-45E1-B2AF-B137762C7DCF}"/>
              </a:ext>
            </a:extLst>
          </p:cNvPr>
          <p:cNvPicPr>
            <a:picLocks noChangeAspect="1"/>
          </p:cNvPicPr>
          <p:nvPr userDrawn="1"/>
        </p:nvPicPr>
        <p:blipFill>
          <a:blip r:embed="rId2"/>
          <a:stretch>
            <a:fillRect/>
          </a:stretch>
        </p:blipFill>
        <p:spPr>
          <a:xfrm>
            <a:off x="804863" y="1731920"/>
            <a:ext cx="4040830" cy="587841"/>
          </a:xfrm>
          <a:prstGeom prst="rect">
            <a:avLst/>
          </a:prstGeom>
        </p:spPr>
      </p:pic>
    </p:spTree>
    <p:extLst>
      <p:ext uri="{BB962C8B-B14F-4D97-AF65-F5344CB8AC3E}">
        <p14:creationId xmlns:p14="http://schemas.microsoft.com/office/powerpoint/2010/main" val="3963924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1"/>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E11C1B9F-CF01-4B19-871A-0E835AC194B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62B52B8-B955-4011-BA1B-3F562C2B9721}"/>
              </a:ext>
            </a:extLst>
          </p:cNvPr>
          <p:cNvSpPr/>
          <p:nvPr userDrawn="1"/>
        </p:nvSpPr>
        <p:spPr>
          <a:xfrm>
            <a:off x="9145588" y="0"/>
            <a:ext cx="94456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29C667FE-5F49-4902-BA4E-5F42CE73BF8F}"/>
              </a:ext>
            </a:extLst>
          </p:cNvPr>
          <p:cNvSpPr/>
          <p:nvPr userDrawn="1"/>
        </p:nvSpPr>
        <p:spPr>
          <a:xfrm rot="5400000">
            <a:off x="5618956" y="-781843"/>
            <a:ext cx="954087" cy="12192000"/>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0"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8"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a:t>Sub header if needed</a:t>
            </a:r>
          </a:p>
        </p:txBody>
      </p:sp>
      <p:pic>
        <p:nvPicPr>
          <p:cNvPr id="9" name="Picture 8">
            <a:extLst>
              <a:ext uri="{FF2B5EF4-FFF2-40B4-BE49-F238E27FC236}">
                <a16:creationId xmlns:a16="http://schemas.microsoft.com/office/drawing/2014/main" id="{6D1E5EE6-EC60-4F36-8250-F6D27EEE174F}"/>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2366899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6_Section Divider slide">
    <p:bg>
      <p:bgPr>
        <a:solidFill>
          <a:schemeClr val="tx2">
            <a:alpha val="79999"/>
          </a:schemeClr>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5B8B71E0-69B2-4405-92A4-A8D4317D90C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FB01617F-3437-4EA0-9F3A-35641BDCD476}"/>
              </a:ext>
            </a:extLst>
          </p:cNvPr>
          <p:cNvSpPr/>
          <p:nvPr userDrawn="1"/>
        </p:nvSpPr>
        <p:spPr>
          <a:xfrm>
            <a:off x="2473325" y="5788025"/>
            <a:ext cx="5715000" cy="957263"/>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B93C7CB8-D0ED-4CBB-A14C-0F5A992AEC32}"/>
              </a:ext>
            </a:extLst>
          </p:cNvPr>
          <p:cNvSpPr/>
          <p:nvPr userDrawn="1"/>
        </p:nvSpPr>
        <p:spPr>
          <a:xfrm rot="5400000">
            <a:off x="8668545" y="3399631"/>
            <a:ext cx="950912" cy="3825875"/>
          </a:xfrm>
          <a:prstGeom prst="rect">
            <a:avLst/>
          </a:pr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a:extLst>
              <a:ext uri="{FF2B5EF4-FFF2-40B4-BE49-F238E27FC236}">
                <a16:creationId xmlns:a16="http://schemas.microsoft.com/office/drawing/2014/main" id="{986458DA-6FE5-4EAB-9430-95208E73E3F5}"/>
              </a:ext>
            </a:extLst>
          </p:cNvPr>
          <p:cNvSpPr/>
          <p:nvPr userDrawn="1"/>
        </p:nvSpPr>
        <p:spPr>
          <a:xfrm rot="5400000">
            <a:off x="8661400" y="-395287"/>
            <a:ext cx="2852737" cy="3798888"/>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0EFCF160-BBA0-4263-8872-2E8BE7E83267}"/>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4083268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tx2">
            <a:alpha val="79999"/>
          </a:schemeClr>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80CE8D38-A1A3-42B2-A2B4-D2CAD399E6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89895B2B-A497-48E9-ADEB-D02F00658322}"/>
              </a:ext>
            </a:extLst>
          </p:cNvPr>
          <p:cNvSpPr/>
          <p:nvPr userDrawn="1"/>
        </p:nvSpPr>
        <p:spPr>
          <a:xfrm rot="5400000">
            <a:off x="8189913" y="1981200"/>
            <a:ext cx="2865438" cy="2859087"/>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CE5602E1-3D6F-4250-94C4-9D35DC940925}"/>
              </a:ext>
            </a:extLst>
          </p:cNvPr>
          <p:cNvSpPr/>
          <p:nvPr userDrawn="1"/>
        </p:nvSpPr>
        <p:spPr>
          <a:xfrm rot="5400000">
            <a:off x="7238207" y="70644"/>
            <a:ext cx="952500" cy="2865437"/>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8" name="Rectangle 7">
            <a:extLst>
              <a:ext uri="{FF2B5EF4-FFF2-40B4-BE49-F238E27FC236}">
                <a16:creationId xmlns:a16="http://schemas.microsoft.com/office/drawing/2014/main" id="{39F608C9-DD55-416C-933C-355A9DCB6145}"/>
              </a:ext>
            </a:extLst>
          </p:cNvPr>
          <p:cNvSpPr/>
          <p:nvPr userDrawn="1"/>
        </p:nvSpPr>
        <p:spPr>
          <a:xfrm>
            <a:off x="2473325" y="4838700"/>
            <a:ext cx="5715000" cy="955675"/>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39B99F94-93C6-4007-A4D0-E71FCE85B904}"/>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2269109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Section Divider slide">
    <p:bg>
      <p:bgPr>
        <a:solidFill>
          <a:schemeClr val="accent1"/>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C76D8CDB-659F-4586-B25C-B4DE95CC435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0D1C067D-A19A-479C-9DB4-AD81E6604607}"/>
              </a:ext>
            </a:extLst>
          </p:cNvPr>
          <p:cNvSpPr/>
          <p:nvPr userDrawn="1"/>
        </p:nvSpPr>
        <p:spPr>
          <a:xfrm>
            <a:off x="2473325" y="4838700"/>
            <a:ext cx="5715000" cy="955675"/>
          </a:xfrm>
          <a:prstGeom prst="rect">
            <a:avLst/>
          </a:prstGeom>
          <a:solidFill>
            <a:srgbClr val="FFC600">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7" name="Rectangle 6">
            <a:extLst>
              <a:ext uri="{FF2B5EF4-FFF2-40B4-BE49-F238E27FC236}">
                <a16:creationId xmlns:a16="http://schemas.microsoft.com/office/drawing/2014/main" id="{928ACF3F-3E27-461E-9EDA-788397E79711}"/>
              </a:ext>
            </a:extLst>
          </p:cNvPr>
          <p:cNvSpPr/>
          <p:nvPr userDrawn="1"/>
        </p:nvSpPr>
        <p:spPr>
          <a:xfrm rot="5400000">
            <a:off x="8189913" y="1981200"/>
            <a:ext cx="2865438" cy="2859087"/>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8" name="Rectangle 7">
            <a:extLst>
              <a:ext uri="{FF2B5EF4-FFF2-40B4-BE49-F238E27FC236}">
                <a16:creationId xmlns:a16="http://schemas.microsoft.com/office/drawing/2014/main" id="{5D8FA392-092A-4708-90F0-75F695B65C9A}"/>
              </a:ext>
            </a:extLst>
          </p:cNvPr>
          <p:cNvSpPr/>
          <p:nvPr userDrawn="1"/>
        </p:nvSpPr>
        <p:spPr>
          <a:xfrm rot="5400000">
            <a:off x="7238207" y="70644"/>
            <a:ext cx="952500" cy="2865437"/>
          </a:xfrm>
          <a:prstGeom prst="rect">
            <a:avLst/>
          </a:prstGeom>
          <a:solidFill>
            <a:srgbClr val="FF6900">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05602A8C-9823-4809-982C-93956DD56D78}"/>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2924541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Column Slide with TOP level Bul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2"/>
          <p:cNvSpPr>
            <a:spLocks noGrp="1"/>
          </p:cNvSpPr>
          <p:nvPr>
            <p:ph idx="1" hasCustomPrompt="1"/>
          </p:nvPr>
        </p:nvSpPr>
        <p:spPr>
          <a:xfrm>
            <a:off x="505619" y="1248319"/>
            <a:ext cx="11180762" cy="4361361"/>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672783">
              <a:lnSpc>
                <a:spcPct val="100000"/>
              </a:lnSpc>
              <a:spcAft>
                <a:spcPts val="0"/>
              </a:spcAft>
              <a:defRPr>
                <a:solidFill>
                  <a:schemeClr val="tx2"/>
                </a:solidFill>
              </a:defRPr>
            </a:lvl2pPr>
            <a:lvl3pPr marL="947103">
              <a:lnSpc>
                <a:spcPct val="100000"/>
              </a:lnSpc>
              <a:spcAft>
                <a:spcPts val="0"/>
              </a:spcAft>
              <a:defRPr>
                <a:solidFill>
                  <a:schemeClr val="tx2"/>
                </a:solidFill>
              </a:defRPr>
            </a:lvl3pPr>
            <a:lvl4pPr marL="1293178">
              <a:lnSpc>
                <a:spcPct val="100000"/>
              </a:lnSpc>
              <a:spcAft>
                <a:spcPts val="0"/>
              </a:spcAft>
              <a:defRPr>
                <a:solidFill>
                  <a:schemeClr val="tx2"/>
                </a:solidFill>
              </a:defRPr>
            </a:lvl4pPr>
            <a:lvl5pPr marL="1518603">
              <a:lnSpc>
                <a:spcPct val="100000"/>
              </a:lnSpc>
              <a:spcAft>
                <a:spcPts val="0"/>
              </a:spcAft>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017071891"/>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2125" y="295275"/>
            <a:ext cx="11180763" cy="666750"/>
          </a:xfrm>
          <a:prstGeom prst="rect">
            <a:avLst/>
          </a:prstGeom>
        </p:spPr>
        <p:txBody>
          <a:bodyPr vert="horz" lIns="0" tIns="0" rIns="0" bIns="0" rtlCol="0" anchor="b">
            <a:noAutofit/>
          </a:bodyPr>
          <a:lstStyle/>
          <a:p>
            <a:r>
              <a:rPr lang="en-US"/>
              <a:t>Click to edit Master title style</a:t>
            </a: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92125" y="1479550"/>
            <a:ext cx="11180763" cy="408622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descr="A close up of a sign&#10;&#10;Description generated with very high confidence">
            <a:extLst>
              <a:ext uri="{FF2B5EF4-FFF2-40B4-BE49-F238E27FC236}">
                <a16:creationId xmlns:a16="http://schemas.microsoft.com/office/drawing/2014/main" id="{85C44994-EE29-4E68-942C-33DEE4CDA452}"/>
              </a:ext>
            </a:extLst>
          </p:cNvPr>
          <p:cNvPicPr>
            <a:picLocks noChangeAspect="1"/>
          </p:cNvPicPr>
          <p:nvPr userDrawn="1"/>
        </p:nvPicPr>
        <p:blipFill>
          <a:blip r:embed="rId25"/>
          <a:stretch>
            <a:fillRect/>
          </a:stretch>
        </p:blipFill>
        <p:spPr>
          <a:xfrm>
            <a:off x="9155113" y="6416914"/>
            <a:ext cx="2904881" cy="349690"/>
          </a:xfrm>
          <a:prstGeom prst="rect">
            <a:avLst/>
          </a:prstGeom>
        </p:spPr>
      </p:pic>
      <p:sp>
        <p:nvSpPr>
          <p:cNvPr id="1029" name="TextBox 26"/>
          <p:cNvSpPr txBox="1">
            <a:spLocks noChangeArrowheads="1"/>
          </p:cNvSpPr>
          <p:nvPr userDrawn="1"/>
        </p:nvSpPr>
        <p:spPr bwMode="auto">
          <a:xfrm flipH="1">
            <a:off x="280453" y="6469662"/>
            <a:ext cx="1092031" cy="138499"/>
          </a:xfrm>
          <a:prstGeom prst="rect">
            <a:avLst/>
          </a:prstGeom>
          <a:noFill/>
          <a:ln>
            <a:noFill/>
          </a:ln>
        </p:spPr>
        <p:txBody>
          <a:bodyPr wrap="square"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2682C2D1-8EA8-E748-B66F-74D4D53CF8F8}"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dirty="0">
              <a:ln>
                <a:noFill/>
              </a:ln>
              <a:solidFill>
                <a:srgbClr val="7F7F7F"/>
              </a:solidFill>
              <a:effectLst/>
              <a:uLnTx/>
              <a:uFillTx/>
              <a:latin typeface="Calibri" charset="0"/>
              <a:ea typeface="ＭＳ Ｐゴシック" charset="-128"/>
              <a:cs typeface="+mn-cs"/>
            </a:endParaRPr>
          </a:p>
        </p:txBody>
      </p:sp>
      <p:sp>
        <p:nvSpPr>
          <p:cNvPr id="4" name="Footer Placeholder 3">
            <a:extLst>
              <a:ext uri="{FF2B5EF4-FFF2-40B4-BE49-F238E27FC236}">
                <a16:creationId xmlns:a16="http://schemas.microsoft.com/office/drawing/2014/main" id="{F4AB6087-5F79-4BE7-942A-42714288F3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ＭＳ Ｐゴシック" panose="020B0600070205080204" pitchFamily="34" charset="-128"/>
              <a:cs typeface="+mn-cs"/>
            </a:endParaRPr>
          </a:p>
        </p:txBody>
      </p:sp>
      <p:sp>
        <p:nvSpPr>
          <p:cNvPr id="8" name="TextBox 20">
            <a:extLst>
              <a:ext uri="{FF2B5EF4-FFF2-40B4-BE49-F238E27FC236}">
                <a16:creationId xmlns:a16="http://schemas.microsoft.com/office/drawing/2014/main" id="{896DD602-53E7-4303-835B-87CA7F7CBA5E}"/>
              </a:ext>
            </a:extLst>
          </p:cNvPr>
          <p:cNvSpPr txBox="1">
            <a:spLocks noChangeArrowheads="1"/>
          </p:cNvSpPr>
          <p:nvPr userDrawn="1"/>
        </p:nvSpPr>
        <p:spPr bwMode="auto">
          <a:xfrm>
            <a:off x="492125" y="6472633"/>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r>
              <a:rPr lang="en-US" altLang="en-US" sz="1000" dirty="0">
                <a:solidFill>
                  <a:srgbClr val="7F7F7F"/>
                </a:solidFill>
              </a:rPr>
              <a:t>© 2021 Arm Limited </a:t>
            </a:r>
          </a:p>
        </p:txBody>
      </p:sp>
    </p:spTree>
    <p:extLst>
      <p:ext uri="{BB962C8B-B14F-4D97-AF65-F5344CB8AC3E}">
        <p14:creationId xmlns:p14="http://schemas.microsoft.com/office/powerpoint/2010/main" val="2323412416"/>
      </p:ext>
    </p:extLst>
  </p:cSld>
  <p:clrMap bg1="lt1" tx1="dk1" bg2="lt2" tx2="dk2" accent1="accent1" accent2="accent2" accent3="accent3" accent4="accent4" accent5="accent5" accent6="accent6" hlink="hlink" folHlink="folHlink"/>
  <p:sldLayoutIdLst>
    <p:sldLayoutId id="2147485512" r:id="rId1"/>
    <p:sldLayoutId id="2147485513" r:id="rId2"/>
    <p:sldLayoutId id="2147485514" r:id="rId3"/>
    <p:sldLayoutId id="2147485515" r:id="rId4"/>
    <p:sldLayoutId id="2147485516" r:id="rId5"/>
    <p:sldLayoutId id="2147485517" r:id="rId6"/>
    <p:sldLayoutId id="2147485518" r:id="rId7"/>
    <p:sldLayoutId id="2147485519" r:id="rId8"/>
    <p:sldLayoutId id="2147485520" r:id="rId9"/>
    <p:sldLayoutId id="2147485521" r:id="rId10"/>
    <p:sldLayoutId id="2147485522" r:id="rId11"/>
    <p:sldLayoutId id="2147485523" r:id="rId12"/>
    <p:sldLayoutId id="2147485524" r:id="rId13"/>
    <p:sldLayoutId id="2147485525" r:id="rId14"/>
    <p:sldLayoutId id="2147485526" r:id="rId15"/>
    <p:sldLayoutId id="2147485527" r:id="rId16"/>
    <p:sldLayoutId id="2147485528" r:id="rId17"/>
    <p:sldLayoutId id="2147485529" r:id="rId18"/>
    <p:sldLayoutId id="2147485530" r:id="rId19"/>
    <p:sldLayoutId id="2147485531" r:id="rId20"/>
    <p:sldLayoutId id="2147485532" r:id="rId21"/>
    <p:sldLayoutId id="2147485533" r:id="rId22"/>
    <p:sldLayoutId id="2147485534" r:id="rId23"/>
  </p:sldLayoutIdLst>
  <p:hf hdr="0" ftr="0" dt="0"/>
  <p:txStyles>
    <p:titleStyle>
      <a:lvl1pPr algn="l" rtl="0" eaLnBrk="1" fontAlgn="base" hangingPunct="1">
        <a:lnSpc>
          <a:spcPct val="85000"/>
        </a:lnSpc>
        <a:spcBef>
          <a:spcPct val="0"/>
        </a:spcBef>
        <a:spcAft>
          <a:spcPct val="0"/>
        </a:spcAft>
        <a:defRPr sz="3600" b="1"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8" Type="http://schemas.openxmlformats.org/officeDocument/2006/relationships/image" Target="../media/image13.tiff"/><Relationship Id="rId3" Type="http://schemas.microsoft.com/office/2018/10/relationships/comments" Target="../comments/modernComment_154_CF2FFB89.xml"/><Relationship Id="rId7" Type="http://schemas.openxmlformats.org/officeDocument/2006/relationships/hyperlink" Target="https://commons.wikimedia.org/wiki/File:Baseball_bat.svg" TargetMode="External"/><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hyperlink" Target="http://commons.wikimedia.org/wiki/File:2009-03-26_White_car_SB_on_N_Gregson_St_in_Durham.jp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hyperlink" Target="http://commons.wikimedia.org/wiki/File:PSM_V69_D481_Isaac_Newton.pn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3000" b="-2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Baseball bat metrics</a:t>
            </a:r>
          </a:p>
        </p:txBody>
      </p:sp>
      <p:sp>
        <p:nvSpPr>
          <p:cNvPr id="5" name="Text Placeholder 4">
            <a:extLst>
              <a:ext uri="{FF2B5EF4-FFF2-40B4-BE49-F238E27FC236}">
                <a16:creationId xmlns:a16="http://schemas.microsoft.com/office/drawing/2014/main" id="{E74D31A8-AF7F-4B9E-8555-2D52D0340405}"/>
              </a:ext>
            </a:extLst>
          </p:cNvPr>
          <p:cNvSpPr>
            <a:spLocks noGrp="1"/>
          </p:cNvSpPr>
          <p:nvPr>
            <p:ph type="body" sz="quarter" idx="14"/>
          </p:nvPr>
        </p:nvSpPr>
        <p:spPr>
          <a:xfrm>
            <a:off x="7426906" y="1314776"/>
            <a:ext cx="4268207" cy="289871"/>
          </a:xfrm>
        </p:spPr>
        <p:txBody>
          <a:bodyPr/>
          <a:lstStyle/>
          <a:p>
            <a:r>
              <a:rPr lang="en-GB" dirty="0"/>
              <a:t>Lesson 4</a:t>
            </a:r>
          </a:p>
        </p:txBody>
      </p:sp>
      <p:pic>
        <p:nvPicPr>
          <p:cNvPr id="8" name="Picture 7">
            <a:extLst>
              <a:ext uri="{FF2B5EF4-FFF2-40B4-BE49-F238E27FC236}">
                <a16:creationId xmlns:a16="http://schemas.microsoft.com/office/drawing/2014/main" id="{CD012B5F-0637-4CE5-B949-1A777FCF8A34}"/>
              </a:ext>
            </a:extLst>
          </p:cNvPr>
          <p:cNvPicPr>
            <a:picLocks noChangeAspect="1"/>
          </p:cNvPicPr>
          <p:nvPr/>
        </p:nvPicPr>
        <p:blipFill>
          <a:blip r:embed="rId4"/>
          <a:stretch>
            <a:fillRect/>
          </a:stretch>
        </p:blipFill>
        <p:spPr>
          <a:xfrm>
            <a:off x="7414142" y="5987903"/>
            <a:ext cx="4280971" cy="62277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F7F92-FFE9-A240-9A7B-EDFFA52411A3}"/>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6F6AB9DF-D79C-1D45-9246-E74592C766C1}"/>
              </a:ext>
            </a:extLst>
          </p:cNvPr>
          <p:cNvSpPr>
            <a:spLocks noGrp="1"/>
          </p:cNvSpPr>
          <p:nvPr>
            <p:ph idx="1"/>
          </p:nvPr>
        </p:nvSpPr>
        <p:spPr/>
        <p:txBody>
          <a:bodyPr/>
          <a:lstStyle/>
          <a:p>
            <a:r>
              <a:rPr lang="en-US" dirty="0"/>
              <a:t>The accelerometer measures acceleration across three different axis</a:t>
            </a:r>
          </a:p>
          <a:p>
            <a:r>
              <a:rPr lang="en-US" dirty="0"/>
              <a:t>The Arduino is capable of connecting to different forms </a:t>
            </a:r>
            <a:r>
              <a:rPr lang="en-US"/>
              <a:t>or wireless </a:t>
            </a:r>
            <a:r>
              <a:rPr lang="en-US" dirty="0"/>
              <a:t>network</a:t>
            </a:r>
          </a:p>
          <a:p>
            <a:r>
              <a:rPr lang="en-US" dirty="0"/>
              <a:t>The accelerometer uses electrodes to detect movement</a:t>
            </a:r>
          </a:p>
          <a:p>
            <a:endParaRPr lang="en-US" dirty="0"/>
          </a:p>
        </p:txBody>
      </p:sp>
    </p:spTree>
    <p:extLst>
      <p:ext uri="{BB962C8B-B14F-4D97-AF65-F5344CB8AC3E}">
        <p14:creationId xmlns:p14="http://schemas.microsoft.com/office/powerpoint/2010/main" val="112133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0D76B6FB-D159-4DB1-89EC-935DD6BDE2E2}"/>
              </a:ext>
            </a:extLst>
          </p:cNvPr>
          <p:cNvSpPr txBox="1">
            <a:spLocks/>
          </p:cNvSpPr>
          <p:nvPr/>
        </p:nvSpPr>
        <p:spPr>
          <a:xfrm>
            <a:off x="824412" y="1364248"/>
            <a:ext cx="10133095" cy="558487"/>
          </a:xfrm>
          <a:prstGeom prst="rect">
            <a:avLst/>
          </a:prstGeom>
        </p:spPr>
        <p:txBody>
          <a:bodyPr vert="horz" lIns="0" tIns="0" rIns="0" bIns="0" rtlCol="0" anchor="b">
            <a:noAutofit/>
          </a:bodyPr>
          <a:lstStyle>
            <a:lvl1pPr algn="l" rtl="0" eaLnBrk="1" fontAlgn="base" hangingPunct="1">
              <a:lnSpc>
                <a:spcPct val="85000"/>
              </a:lnSpc>
              <a:spcBef>
                <a:spcPct val="0"/>
              </a:spcBef>
              <a:spcAft>
                <a:spcPct val="0"/>
              </a:spcAft>
              <a:defRPr sz="3600" b="1"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a:lstStyle>
          <a:p>
            <a:r>
              <a:rPr lang="en-GB" dirty="0"/>
              <a:t>Success criteria</a:t>
            </a:r>
            <a:br>
              <a:rPr lang="en-GB" dirty="0"/>
            </a:br>
            <a:br>
              <a:rPr lang="en-GB" dirty="0"/>
            </a:br>
            <a:endParaRPr lang="en-GB" dirty="0"/>
          </a:p>
        </p:txBody>
      </p:sp>
      <p:sp>
        <p:nvSpPr>
          <p:cNvPr id="6" name="TextBox 5">
            <a:extLst>
              <a:ext uri="{FF2B5EF4-FFF2-40B4-BE49-F238E27FC236}">
                <a16:creationId xmlns:a16="http://schemas.microsoft.com/office/drawing/2014/main" id="{AF46F156-4E77-47B0-B715-9F21DF101EEB}"/>
              </a:ext>
            </a:extLst>
          </p:cNvPr>
          <p:cNvSpPr txBox="1"/>
          <p:nvPr/>
        </p:nvSpPr>
        <p:spPr>
          <a:xfrm>
            <a:off x="526239" y="1364248"/>
            <a:ext cx="9119937" cy="1200329"/>
          </a:xfrm>
          <a:prstGeom prst="rect">
            <a:avLst/>
          </a:prstGeom>
          <a:noFill/>
        </p:spPr>
        <p:txBody>
          <a:bodyPr wrap="square" rtlCol="0">
            <a:spAutoFit/>
          </a:bodyPr>
          <a:lstStyle/>
          <a:p>
            <a:pPr marL="457200" indent="-457200">
              <a:buFont typeface="Arial" panose="020B0604020202020204" pitchFamily="34" charset="0"/>
              <a:buChar char="•"/>
            </a:pPr>
            <a:r>
              <a:rPr lang="en-GB" sz="2400" dirty="0"/>
              <a:t>Can be attached to a baseball bat securely </a:t>
            </a:r>
          </a:p>
          <a:p>
            <a:pPr marL="457200" indent="-457200">
              <a:buFont typeface="Arial" panose="020B0604020202020204" pitchFamily="34" charset="0"/>
              <a:buChar char="•"/>
            </a:pPr>
            <a:r>
              <a:rPr lang="en-GB" sz="2400" dirty="0"/>
              <a:t>Measures the movement of a baseball bat</a:t>
            </a:r>
          </a:p>
          <a:p>
            <a:pPr marL="457200" indent="-457200">
              <a:buFont typeface="Arial" panose="020B0604020202020204" pitchFamily="34" charset="0"/>
              <a:buChar char="•"/>
            </a:pPr>
            <a:r>
              <a:rPr lang="en-GB" sz="2400" dirty="0"/>
              <a:t>Records the data during a bat swing onto the Arduino IoT cloud</a:t>
            </a:r>
          </a:p>
        </p:txBody>
      </p:sp>
    </p:spTree>
    <p:extLst>
      <p:ext uri="{BB962C8B-B14F-4D97-AF65-F5344CB8AC3E}">
        <p14:creationId xmlns:p14="http://schemas.microsoft.com/office/powerpoint/2010/main" val="1259850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271C4ABE-2280-484B-A979-58E7C01C2D11}"/>
              </a:ext>
            </a:extLst>
          </p:cNvPr>
          <p:cNvCxnSpPr>
            <a:cxnSpLocks/>
          </p:cNvCxnSpPr>
          <p:nvPr/>
        </p:nvCxnSpPr>
        <p:spPr>
          <a:xfrm flipV="1">
            <a:off x="4108512" y="1848923"/>
            <a:ext cx="1357555" cy="1054272"/>
          </a:xfrm>
          <a:prstGeom prst="line">
            <a:avLst/>
          </a:prstGeom>
          <a:ln w="76200">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942B2C1-BB98-43D8-93B0-E5050B3ED75B}"/>
              </a:ext>
            </a:extLst>
          </p:cNvPr>
          <p:cNvCxnSpPr/>
          <p:nvPr/>
        </p:nvCxnSpPr>
        <p:spPr>
          <a:xfrm>
            <a:off x="7253768" y="1226716"/>
            <a:ext cx="2275243" cy="0"/>
          </a:xfrm>
          <a:prstGeom prst="line">
            <a:avLst/>
          </a:prstGeom>
          <a:ln w="76200">
            <a:prstDash val="dash"/>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7989D3F-18DD-443C-95E2-FFF6CA9F0A2C}"/>
              </a:ext>
            </a:extLst>
          </p:cNvPr>
          <p:cNvSpPr/>
          <p:nvPr/>
        </p:nvSpPr>
        <p:spPr>
          <a:xfrm>
            <a:off x="2550469" y="4284282"/>
            <a:ext cx="1190467" cy="4824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NODE</a:t>
            </a:r>
          </a:p>
        </p:txBody>
      </p:sp>
      <p:sp>
        <p:nvSpPr>
          <p:cNvPr id="39" name="Rectangle 38">
            <a:extLst>
              <a:ext uri="{FF2B5EF4-FFF2-40B4-BE49-F238E27FC236}">
                <a16:creationId xmlns:a16="http://schemas.microsoft.com/office/drawing/2014/main" id="{FA114B76-DF86-4204-BE35-16105091EAA3}"/>
              </a:ext>
            </a:extLst>
          </p:cNvPr>
          <p:cNvSpPr/>
          <p:nvPr/>
        </p:nvSpPr>
        <p:spPr>
          <a:xfrm>
            <a:off x="5400431" y="2251496"/>
            <a:ext cx="1624263" cy="733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GATEWAY</a:t>
            </a:r>
          </a:p>
          <a:p>
            <a:pPr algn="ctr"/>
            <a:r>
              <a:rPr lang="en-GB" dirty="0"/>
              <a:t>(to the internet)</a:t>
            </a:r>
          </a:p>
        </p:txBody>
      </p:sp>
      <p:sp>
        <p:nvSpPr>
          <p:cNvPr id="40" name="Rectangle 39">
            <a:extLst>
              <a:ext uri="{FF2B5EF4-FFF2-40B4-BE49-F238E27FC236}">
                <a16:creationId xmlns:a16="http://schemas.microsoft.com/office/drawing/2014/main" id="{877B28AA-EAE5-47F1-8905-C0D9CC2BB578}"/>
              </a:ext>
            </a:extLst>
          </p:cNvPr>
          <p:cNvSpPr/>
          <p:nvPr/>
        </p:nvSpPr>
        <p:spPr>
          <a:xfrm>
            <a:off x="7544165" y="1978270"/>
            <a:ext cx="1624263" cy="733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Arduino Cloud</a:t>
            </a:r>
          </a:p>
        </p:txBody>
      </p:sp>
      <p:sp>
        <p:nvSpPr>
          <p:cNvPr id="41" name="TextBox 40">
            <a:extLst>
              <a:ext uri="{FF2B5EF4-FFF2-40B4-BE49-F238E27FC236}">
                <a16:creationId xmlns:a16="http://schemas.microsoft.com/office/drawing/2014/main" id="{ED2B565E-BA9F-44DD-97EF-D81C2BB9F5CB}"/>
              </a:ext>
            </a:extLst>
          </p:cNvPr>
          <p:cNvSpPr txBox="1"/>
          <p:nvPr/>
        </p:nvSpPr>
        <p:spPr>
          <a:xfrm>
            <a:off x="3433439" y="1084477"/>
            <a:ext cx="1493793" cy="954107"/>
          </a:xfrm>
          <a:prstGeom prst="rect">
            <a:avLst/>
          </a:prstGeom>
          <a:noFill/>
        </p:spPr>
        <p:txBody>
          <a:bodyPr wrap="square" rtlCol="0">
            <a:spAutoFit/>
          </a:bodyPr>
          <a:lstStyle/>
          <a:p>
            <a:r>
              <a:rPr lang="en-GB" b="1" dirty="0"/>
              <a:t>3/4/5G </a:t>
            </a:r>
          </a:p>
          <a:p>
            <a:r>
              <a:rPr lang="en-GB" b="1" dirty="0" err="1"/>
              <a:t>WiFi</a:t>
            </a:r>
            <a:endParaRPr lang="en-GB" b="1" dirty="0"/>
          </a:p>
          <a:p>
            <a:r>
              <a:rPr lang="en-GB" b="1" dirty="0" err="1"/>
              <a:t>LoRa</a:t>
            </a:r>
            <a:endParaRPr lang="en-GB" b="1" dirty="0"/>
          </a:p>
          <a:p>
            <a:r>
              <a:rPr lang="en-GB" b="1" dirty="0" err="1"/>
              <a:t>Sigfox</a:t>
            </a:r>
            <a:endParaRPr lang="en-GB" b="1" dirty="0"/>
          </a:p>
        </p:txBody>
      </p:sp>
      <p:sp>
        <p:nvSpPr>
          <p:cNvPr id="42" name="Rectangle 41">
            <a:extLst>
              <a:ext uri="{FF2B5EF4-FFF2-40B4-BE49-F238E27FC236}">
                <a16:creationId xmlns:a16="http://schemas.microsoft.com/office/drawing/2014/main" id="{CFAAE65E-573B-49EE-BAF4-DE523DAD8522}"/>
              </a:ext>
            </a:extLst>
          </p:cNvPr>
          <p:cNvSpPr/>
          <p:nvPr/>
        </p:nvSpPr>
        <p:spPr>
          <a:xfrm>
            <a:off x="372979" y="60157"/>
            <a:ext cx="6880789" cy="582328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EB1068EC-E8B9-4486-BBE9-4A0B9A7E1B73}"/>
              </a:ext>
            </a:extLst>
          </p:cNvPr>
          <p:cNvSpPr txBox="1"/>
          <p:nvPr/>
        </p:nvSpPr>
        <p:spPr>
          <a:xfrm>
            <a:off x="4108512" y="1446428"/>
            <a:ext cx="1493793" cy="307777"/>
          </a:xfrm>
          <a:prstGeom prst="rect">
            <a:avLst/>
          </a:prstGeom>
          <a:noFill/>
        </p:spPr>
        <p:txBody>
          <a:bodyPr wrap="square" rtlCol="0">
            <a:spAutoFit/>
          </a:bodyPr>
          <a:lstStyle/>
          <a:p>
            <a:r>
              <a:rPr lang="en-GB" b="1" dirty="0"/>
              <a:t>Long range</a:t>
            </a:r>
          </a:p>
        </p:txBody>
      </p:sp>
      <p:pic>
        <p:nvPicPr>
          <p:cNvPr id="44" name="Picture 2" descr="Image result for PC">
            <a:extLst>
              <a:ext uri="{FF2B5EF4-FFF2-40B4-BE49-F238E27FC236}">
                <a16:creationId xmlns:a16="http://schemas.microsoft.com/office/drawing/2014/main" id="{5461FBEE-F093-4106-AB78-DB1069610B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6979" y="482417"/>
            <a:ext cx="2347244" cy="156410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Image result for router">
            <a:extLst>
              <a:ext uri="{FF2B5EF4-FFF2-40B4-BE49-F238E27FC236}">
                <a16:creationId xmlns:a16="http://schemas.microsoft.com/office/drawing/2014/main" id="{8D90B266-0EA3-46F9-A0A5-DB7758918C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4084" y="102824"/>
            <a:ext cx="4039034" cy="2196225"/>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04B1F655-9D31-40D5-AB8A-7F643FCAF459}"/>
              </a:ext>
            </a:extLst>
          </p:cNvPr>
          <p:cNvSpPr txBox="1"/>
          <p:nvPr/>
        </p:nvSpPr>
        <p:spPr>
          <a:xfrm>
            <a:off x="7387152" y="2727366"/>
            <a:ext cx="3899067" cy="3785652"/>
          </a:xfrm>
          <a:prstGeom prst="rect">
            <a:avLst/>
          </a:prstGeom>
          <a:noFill/>
        </p:spPr>
        <p:txBody>
          <a:bodyPr wrap="square" rtlCol="0">
            <a:spAutoFit/>
          </a:bodyPr>
          <a:lstStyle/>
          <a:p>
            <a:r>
              <a:rPr lang="en-GB" sz="2400" b="1" dirty="0"/>
              <a:t>Process:</a:t>
            </a:r>
          </a:p>
          <a:p>
            <a:pPr marL="285750" indent="-285750">
              <a:buFont typeface="Arial" panose="020B0604020202020204" pitchFamily="34" charset="0"/>
              <a:buChar char="•"/>
            </a:pPr>
            <a:r>
              <a:rPr lang="en-GB" sz="2400" dirty="0"/>
              <a:t>Node transmits to gateway over a long range using 3G (mobile network) or </a:t>
            </a:r>
            <a:r>
              <a:rPr lang="en-GB" sz="2400" dirty="0" err="1"/>
              <a:t>LoRa</a:t>
            </a:r>
            <a:r>
              <a:rPr lang="en-GB" sz="2400" dirty="0"/>
              <a:t>/</a:t>
            </a:r>
            <a:r>
              <a:rPr lang="en-GB" sz="2400" dirty="0" err="1"/>
              <a:t>SigFox</a:t>
            </a:r>
            <a:endParaRPr lang="en-GB" sz="2400" dirty="0"/>
          </a:p>
          <a:p>
            <a:pPr marL="285750" indent="-285750">
              <a:buFont typeface="Arial" panose="020B0604020202020204" pitchFamily="34" charset="0"/>
              <a:buChar char="•"/>
            </a:pPr>
            <a:r>
              <a:rPr lang="en-GB" sz="2400" dirty="0"/>
              <a:t>Gateway receives data and then transmits it to the internet </a:t>
            </a:r>
          </a:p>
          <a:p>
            <a:pPr marL="285750" indent="-285750">
              <a:buFont typeface="Arial" panose="020B0604020202020204" pitchFamily="34" charset="0"/>
              <a:buChar char="•"/>
            </a:pPr>
            <a:r>
              <a:rPr lang="en-GB" sz="2400" dirty="0"/>
              <a:t>Live data is viewable on the IoT Dashboard</a:t>
            </a:r>
          </a:p>
        </p:txBody>
      </p:sp>
      <p:grpSp>
        <p:nvGrpSpPr>
          <p:cNvPr id="47" name="Group 46">
            <a:extLst>
              <a:ext uri="{FF2B5EF4-FFF2-40B4-BE49-F238E27FC236}">
                <a16:creationId xmlns:a16="http://schemas.microsoft.com/office/drawing/2014/main" id="{1B309368-5EBB-46FD-A11D-C3D300EA893D}"/>
              </a:ext>
            </a:extLst>
          </p:cNvPr>
          <p:cNvGrpSpPr/>
          <p:nvPr/>
        </p:nvGrpSpPr>
        <p:grpSpPr>
          <a:xfrm>
            <a:off x="7741955" y="861518"/>
            <a:ext cx="1298867" cy="1114295"/>
            <a:chOff x="7765339" y="1812748"/>
            <a:chExt cx="1470109" cy="1261203"/>
          </a:xfrm>
        </p:grpSpPr>
        <p:sp>
          <p:nvSpPr>
            <p:cNvPr id="48" name="Oval 47">
              <a:extLst>
                <a:ext uri="{FF2B5EF4-FFF2-40B4-BE49-F238E27FC236}">
                  <a16:creationId xmlns:a16="http://schemas.microsoft.com/office/drawing/2014/main" id="{5D70A6A3-F953-4045-A703-63616C09B954}"/>
                </a:ext>
              </a:extLst>
            </p:cNvPr>
            <p:cNvSpPr/>
            <p:nvPr/>
          </p:nvSpPr>
          <p:spPr>
            <a:xfrm>
              <a:off x="7765339" y="2225839"/>
              <a:ext cx="661507" cy="66150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a:extLst>
                <a:ext uri="{FF2B5EF4-FFF2-40B4-BE49-F238E27FC236}">
                  <a16:creationId xmlns:a16="http://schemas.microsoft.com/office/drawing/2014/main" id="{1205C29F-5BDC-4D1A-8DE0-E32E8CBDB0D6}"/>
                </a:ext>
              </a:extLst>
            </p:cNvPr>
            <p:cNvSpPr/>
            <p:nvPr/>
          </p:nvSpPr>
          <p:spPr>
            <a:xfrm>
              <a:off x="8034764" y="1812748"/>
              <a:ext cx="661507" cy="66150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a:extLst>
                <a:ext uri="{FF2B5EF4-FFF2-40B4-BE49-F238E27FC236}">
                  <a16:creationId xmlns:a16="http://schemas.microsoft.com/office/drawing/2014/main" id="{096B01B6-3683-46E2-9525-87E3AF6F4354}"/>
                </a:ext>
              </a:extLst>
            </p:cNvPr>
            <p:cNvSpPr/>
            <p:nvPr/>
          </p:nvSpPr>
          <p:spPr>
            <a:xfrm>
              <a:off x="8138976" y="2412444"/>
              <a:ext cx="661507" cy="66150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1" name="Oval 50">
              <a:extLst>
                <a:ext uri="{FF2B5EF4-FFF2-40B4-BE49-F238E27FC236}">
                  <a16:creationId xmlns:a16="http://schemas.microsoft.com/office/drawing/2014/main" id="{8503549C-176D-4D7F-9BEA-762B85792887}"/>
                </a:ext>
              </a:extLst>
            </p:cNvPr>
            <p:cNvSpPr/>
            <p:nvPr/>
          </p:nvSpPr>
          <p:spPr>
            <a:xfrm>
              <a:off x="8458223" y="1915581"/>
              <a:ext cx="661507" cy="66150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Oval 51">
              <a:extLst>
                <a:ext uri="{FF2B5EF4-FFF2-40B4-BE49-F238E27FC236}">
                  <a16:creationId xmlns:a16="http://schemas.microsoft.com/office/drawing/2014/main" id="{2B30D7D6-EB03-418E-BCC1-845D2F62EF7D}"/>
                </a:ext>
              </a:extLst>
            </p:cNvPr>
            <p:cNvSpPr/>
            <p:nvPr/>
          </p:nvSpPr>
          <p:spPr>
            <a:xfrm>
              <a:off x="8573941" y="2285997"/>
              <a:ext cx="661507" cy="66150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3" name="Picture 2" descr="A picture containing ball, player, holding, knife&#10;&#10;Description automatically generated">
            <a:extLst>
              <a:ext uri="{FF2B5EF4-FFF2-40B4-BE49-F238E27FC236}">
                <a16:creationId xmlns:a16="http://schemas.microsoft.com/office/drawing/2014/main" id="{BD04E313-C405-3644-B829-F27D3FA94766}"/>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26667" y="1864095"/>
            <a:ext cx="1992205" cy="2142876"/>
          </a:xfrm>
          <a:prstGeom prst="rect">
            <a:avLst/>
          </a:prstGeom>
        </p:spPr>
      </p:pic>
      <p:sp>
        <p:nvSpPr>
          <p:cNvPr id="53" name="Rectangle 52">
            <a:extLst>
              <a:ext uri="{FF2B5EF4-FFF2-40B4-BE49-F238E27FC236}">
                <a16:creationId xmlns:a16="http://schemas.microsoft.com/office/drawing/2014/main" id="{D859BC77-31DB-8C48-BE32-E53B55FFB957}"/>
              </a:ext>
            </a:extLst>
          </p:cNvPr>
          <p:cNvSpPr/>
          <p:nvPr/>
        </p:nvSpPr>
        <p:spPr>
          <a:xfrm>
            <a:off x="10099923" y="2038584"/>
            <a:ext cx="1624263" cy="733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Dashboard</a:t>
            </a:r>
          </a:p>
        </p:txBody>
      </p:sp>
      <p:pic>
        <p:nvPicPr>
          <p:cNvPr id="54" name="Picture 53" descr="A circuit board&#10;&#10;Description automatically generated">
            <a:extLst>
              <a:ext uri="{FF2B5EF4-FFF2-40B4-BE49-F238E27FC236}">
                <a16:creationId xmlns:a16="http://schemas.microsoft.com/office/drawing/2014/main" id="{03C81CA5-1A09-B34D-BD6A-8095CCF1B31C}"/>
              </a:ext>
            </a:extLst>
          </p:cNvPr>
          <p:cNvPicPr/>
          <p:nvPr/>
        </p:nvPicPr>
        <p:blipFill>
          <a:blip r:embed="rId8"/>
          <a:stretch>
            <a:fillRect/>
          </a:stretch>
        </p:blipFill>
        <p:spPr>
          <a:xfrm rot="18932704">
            <a:off x="3192238" y="2564360"/>
            <a:ext cx="1117577" cy="1713166"/>
          </a:xfrm>
          <a:prstGeom prst="rect">
            <a:avLst/>
          </a:prstGeom>
        </p:spPr>
      </p:pic>
    </p:spTree>
    <p:extLst>
      <p:ext uri="{BB962C8B-B14F-4D97-AF65-F5344CB8AC3E}">
        <p14:creationId xmlns:p14="http://schemas.microsoft.com/office/powerpoint/2010/main" val="3476028297"/>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781CD-1983-4405-B654-C8885908E727}"/>
              </a:ext>
            </a:extLst>
          </p:cNvPr>
          <p:cNvSpPr>
            <a:spLocks noGrp="1"/>
          </p:cNvSpPr>
          <p:nvPr>
            <p:ph type="title"/>
          </p:nvPr>
        </p:nvSpPr>
        <p:spPr/>
        <p:txBody>
          <a:bodyPr/>
          <a:lstStyle/>
          <a:p>
            <a:r>
              <a:rPr lang="en-GB" dirty="0"/>
              <a:t>Sensing acceleration</a:t>
            </a:r>
          </a:p>
        </p:txBody>
      </p:sp>
      <p:sp>
        <p:nvSpPr>
          <p:cNvPr id="3" name="Content Placeholder 2">
            <a:extLst>
              <a:ext uri="{FF2B5EF4-FFF2-40B4-BE49-F238E27FC236}">
                <a16:creationId xmlns:a16="http://schemas.microsoft.com/office/drawing/2014/main" id="{03D5B69B-F9AC-4861-994C-AF58C33D8098}"/>
              </a:ext>
            </a:extLst>
          </p:cNvPr>
          <p:cNvSpPr>
            <a:spLocks noGrp="1"/>
          </p:cNvSpPr>
          <p:nvPr>
            <p:ph idx="1"/>
          </p:nvPr>
        </p:nvSpPr>
        <p:spPr/>
        <p:txBody>
          <a:bodyPr/>
          <a:lstStyle/>
          <a:p>
            <a:r>
              <a:rPr lang="en-GB" dirty="0">
                <a:solidFill>
                  <a:schemeClr val="tx1"/>
                </a:solidFill>
              </a:rPr>
              <a:t>Acceleration is defined as the change in velocity over a period of time</a:t>
            </a:r>
          </a:p>
          <a:p>
            <a:r>
              <a:rPr lang="en-GB" dirty="0">
                <a:solidFill>
                  <a:schemeClr val="tx1"/>
                </a:solidFill>
              </a:rPr>
              <a:t>Velocity is not the same as speed</a:t>
            </a:r>
          </a:p>
          <a:p>
            <a:r>
              <a:rPr lang="en-GB" dirty="0">
                <a:solidFill>
                  <a:schemeClr val="tx1"/>
                </a:solidFill>
              </a:rPr>
              <a:t>Velocity has a direction: 25 kilometres per hour (kph) is a speed whereas 25kph east is a velocity</a:t>
            </a:r>
          </a:p>
          <a:p>
            <a:endParaRPr lang="en-GB" dirty="0">
              <a:solidFill>
                <a:schemeClr val="tx1"/>
              </a:solidFill>
            </a:endParaRPr>
          </a:p>
          <a:p>
            <a:endParaRPr lang="en-GB" dirty="0">
              <a:solidFill>
                <a:schemeClr val="tx1"/>
              </a:solidFill>
            </a:endParaRPr>
          </a:p>
          <a:p>
            <a:endParaRPr lang="en-GB" dirty="0">
              <a:solidFill>
                <a:schemeClr val="tx1"/>
              </a:solidFill>
            </a:endParaRPr>
          </a:p>
          <a:p>
            <a:endParaRPr lang="en-GB" dirty="0">
              <a:solidFill>
                <a:schemeClr val="tx1"/>
              </a:solidFill>
            </a:endParaRPr>
          </a:p>
          <a:p>
            <a:endParaRPr lang="en-GB" dirty="0">
              <a:solidFill>
                <a:schemeClr val="tx1"/>
              </a:solidFill>
            </a:endParaRPr>
          </a:p>
          <a:p>
            <a:endParaRPr lang="en-GB" dirty="0">
              <a:solidFill>
                <a:schemeClr val="tx1"/>
              </a:solidFill>
            </a:endParaRPr>
          </a:p>
          <a:p>
            <a:r>
              <a:rPr lang="en-GB" dirty="0">
                <a:solidFill>
                  <a:schemeClr val="tx1"/>
                </a:solidFill>
              </a:rPr>
              <a:t>Imagine a car: the faster the change in velocity, the quicker its acceleration</a:t>
            </a:r>
          </a:p>
          <a:p>
            <a:endParaRPr lang="en-GB" dirty="0">
              <a:solidFill>
                <a:schemeClr val="tx1"/>
              </a:solidFill>
            </a:endParaRPr>
          </a:p>
          <a:p>
            <a:endParaRPr lang="en-GB" dirty="0">
              <a:solidFill>
                <a:schemeClr val="tx1"/>
              </a:solidFill>
            </a:endParaRPr>
          </a:p>
        </p:txBody>
      </p:sp>
      <p:pic>
        <p:nvPicPr>
          <p:cNvPr id="5" name="Picture 4">
            <a:extLst>
              <a:ext uri="{FF2B5EF4-FFF2-40B4-BE49-F238E27FC236}">
                <a16:creationId xmlns:a16="http://schemas.microsoft.com/office/drawing/2014/main" id="{F2FBB578-9350-49A9-8258-3508B7FC66A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04875" y="3041985"/>
            <a:ext cx="2784809" cy="1856257"/>
          </a:xfrm>
          <a:prstGeom prst="rect">
            <a:avLst/>
          </a:prstGeom>
        </p:spPr>
      </p:pic>
      <p:sp>
        <p:nvSpPr>
          <p:cNvPr id="7" name="Arrow: Right 6">
            <a:extLst>
              <a:ext uri="{FF2B5EF4-FFF2-40B4-BE49-F238E27FC236}">
                <a16:creationId xmlns:a16="http://schemas.microsoft.com/office/drawing/2014/main" id="{1795E7AE-91E2-4180-BB87-BCD074B95C32}"/>
              </a:ext>
            </a:extLst>
          </p:cNvPr>
          <p:cNvSpPr/>
          <p:nvPr/>
        </p:nvSpPr>
        <p:spPr>
          <a:xfrm>
            <a:off x="3948865" y="3535386"/>
            <a:ext cx="5314950" cy="7429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746964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781CD-1983-4405-B654-C8885908E727}"/>
              </a:ext>
            </a:extLst>
          </p:cNvPr>
          <p:cNvSpPr>
            <a:spLocks noGrp="1"/>
          </p:cNvSpPr>
          <p:nvPr>
            <p:ph type="title"/>
          </p:nvPr>
        </p:nvSpPr>
        <p:spPr/>
        <p:txBody>
          <a:bodyPr/>
          <a:lstStyle/>
          <a:p>
            <a:r>
              <a:rPr lang="en-GB" dirty="0"/>
              <a:t>Acceleration and the accelerometer</a:t>
            </a:r>
          </a:p>
        </p:txBody>
      </p:sp>
      <p:sp>
        <p:nvSpPr>
          <p:cNvPr id="3" name="Content Placeholder 2">
            <a:extLst>
              <a:ext uri="{FF2B5EF4-FFF2-40B4-BE49-F238E27FC236}">
                <a16:creationId xmlns:a16="http://schemas.microsoft.com/office/drawing/2014/main" id="{03D5B69B-F9AC-4861-994C-AF58C33D8098}"/>
              </a:ext>
            </a:extLst>
          </p:cNvPr>
          <p:cNvSpPr>
            <a:spLocks noGrp="1"/>
          </p:cNvSpPr>
          <p:nvPr>
            <p:ph idx="1"/>
          </p:nvPr>
        </p:nvSpPr>
        <p:spPr>
          <a:xfrm>
            <a:off x="492126" y="1237785"/>
            <a:ext cx="6357854" cy="4595203"/>
          </a:xfrm>
        </p:spPr>
        <p:txBody>
          <a:bodyPr/>
          <a:lstStyle/>
          <a:p>
            <a:pPr>
              <a:spcBef>
                <a:spcPts val="1200"/>
              </a:spcBef>
            </a:pPr>
            <a:r>
              <a:rPr lang="en-GB" dirty="0">
                <a:solidFill>
                  <a:schemeClr val="tx1"/>
                </a:solidFill>
              </a:rPr>
              <a:t>An accelerometer measures changes in acceleration</a:t>
            </a:r>
          </a:p>
          <a:p>
            <a:pPr>
              <a:spcBef>
                <a:spcPts val="1200"/>
              </a:spcBef>
            </a:pPr>
            <a:r>
              <a:rPr lang="en-GB" dirty="0">
                <a:solidFill>
                  <a:schemeClr val="tx1"/>
                </a:solidFill>
              </a:rPr>
              <a:t>Acceleration is calculated using Newton’s classic equation </a:t>
            </a:r>
          </a:p>
          <a:p>
            <a:pPr lvl="1">
              <a:spcBef>
                <a:spcPts val="1200"/>
              </a:spcBef>
              <a:buFont typeface="Arial" panose="020B0604020202020204" pitchFamily="34" charset="0"/>
              <a:buChar char="•"/>
            </a:pPr>
            <a:r>
              <a:rPr lang="en-GB" sz="2400" b="1" dirty="0">
                <a:solidFill>
                  <a:schemeClr val="tx1"/>
                </a:solidFill>
              </a:rPr>
              <a:t>Force = mass x acceleration</a:t>
            </a:r>
          </a:p>
          <a:p>
            <a:pPr>
              <a:spcBef>
                <a:spcPts val="1200"/>
              </a:spcBef>
            </a:pPr>
            <a:r>
              <a:rPr lang="en-GB" dirty="0">
                <a:solidFill>
                  <a:schemeClr val="tx1"/>
                </a:solidFill>
              </a:rPr>
              <a:t>Therefore acceleration = force / mass</a:t>
            </a:r>
            <a:endParaRPr lang="en-GB" b="1" dirty="0">
              <a:solidFill>
                <a:schemeClr val="tx1"/>
              </a:solidFill>
            </a:endParaRPr>
          </a:p>
        </p:txBody>
      </p:sp>
      <p:pic>
        <p:nvPicPr>
          <p:cNvPr id="8" name="Picture 7" descr="A close up of a person&#10;&#10;Description automatically generated">
            <a:extLst>
              <a:ext uri="{FF2B5EF4-FFF2-40B4-BE49-F238E27FC236}">
                <a16:creationId xmlns:a16="http://schemas.microsoft.com/office/drawing/2014/main" id="{EF599C10-AA3E-4B77-B0D3-67D7926F853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329444" y="1237785"/>
            <a:ext cx="2851657" cy="3810000"/>
          </a:xfrm>
          <a:prstGeom prst="rect">
            <a:avLst/>
          </a:prstGeom>
        </p:spPr>
      </p:pic>
    </p:spTree>
    <p:extLst>
      <p:ext uri="{BB962C8B-B14F-4D97-AF65-F5344CB8AC3E}">
        <p14:creationId xmlns:p14="http://schemas.microsoft.com/office/powerpoint/2010/main" val="1236488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781CD-1983-4405-B654-C8885908E727}"/>
              </a:ext>
            </a:extLst>
          </p:cNvPr>
          <p:cNvSpPr>
            <a:spLocks noGrp="1"/>
          </p:cNvSpPr>
          <p:nvPr>
            <p:ph type="title"/>
          </p:nvPr>
        </p:nvSpPr>
        <p:spPr/>
        <p:txBody>
          <a:bodyPr/>
          <a:lstStyle/>
          <a:p>
            <a:r>
              <a:rPr lang="en-GB" dirty="0"/>
              <a:t>Acceleration and the accelerometer</a:t>
            </a:r>
          </a:p>
        </p:txBody>
      </p:sp>
      <p:sp>
        <p:nvSpPr>
          <p:cNvPr id="3" name="Content Placeholder 2">
            <a:extLst>
              <a:ext uri="{FF2B5EF4-FFF2-40B4-BE49-F238E27FC236}">
                <a16:creationId xmlns:a16="http://schemas.microsoft.com/office/drawing/2014/main" id="{03D5B69B-F9AC-4861-994C-AF58C33D8098}"/>
              </a:ext>
            </a:extLst>
          </p:cNvPr>
          <p:cNvSpPr>
            <a:spLocks noGrp="1"/>
          </p:cNvSpPr>
          <p:nvPr>
            <p:ph idx="1"/>
          </p:nvPr>
        </p:nvSpPr>
        <p:spPr>
          <a:xfrm>
            <a:off x="492126" y="1237785"/>
            <a:ext cx="6357854" cy="4595203"/>
          </a:xfrm>
        </p:spPr>
        <p:txBody>
          <a:bodyPr/>
          <a:lstStyle/>
          <a:p>
            <a:pPr>
              <a:spcBef>
                <a:spcPts val="1200"/>
              </a:spcBef>
            </a:pPr>
            <a:r>
              <a:rPr lang="en-GB" b="1" dirty="0">
                <a:solidFill>
                  <a:schemeClr val="tx1"/>
                </a:solidFill>
              </a:rPr>
              <a:t>Acceleration = force / mass</a:t>
            </a:r>
          </a:p>
          <a:p>
            <a:pPr>
              <a:spcBef>
                <a:spcPts val="1200"/>
              </a:spcBef>
            </a:pPr>
            <a:r>
              <a:rPr lang="en-GB" dirty="0">
                <a:solidFill>
                  <a:schemeClr val="tx1"/>
                </a:solidFill>
              </a:rPr>
              <a:t>Consider riding your bike, as you ride your bike, the mass does not change</a:t>
            </a:r>
          </a:p>
          <a:p>
            <a:pPr>
              <a:spcBef>
                <a:spcPts val="1200"/>
              </a:spcBef>
            </a:pPr>
            <a:r>
              <a:rPr lang="en-GB" dirty="0">
                <a:solidFill>
                  <a:schemeClr val="tx1"/>
                </a:solidFill>
              </a:rPr>
              <a:t>However, as you speed up, slow down, turn, and brake the force will change</a:t>
            </a:r>
          </a:p>
          <a:p>
            <a:pPr>
              <a:spcBef>
                <a:spcPts val="1200"/>
              </a:spcBef>
            </a:pPr>
            <a:r>
              <a:rPr lang="en-GB" dirty="0">
                <a:solidFill>
                  <a:schemeClr val="tx1"/>
                </a:solidFill>
              </a:rPr>
              <a:t>Therefore, the new acceleration can be calculated</a:t>
            </a:r>
          </a:p>
        </p:txBody>
      </p:sp>
      <p:pic>
        <p:nvPicPr>
          <p:cNvPr id="4" name="Picture 3">
            <a:extLst>
              <a:ext uri="{FF2B5EF4-FFF2-40B4-BE49-F238E27FC236}">
                <a16:creationId xmlns:a16="http://schemas.microsoft.com/office/drawing/2014/main" id="{06B31FA3-49EE-4178-8B64-E3E9D9204B64}"/>
              </a:ext>
            </a:extLst>
          </p:cNvPr>
          <p:cNvPicPr>
            <a:picLocks noChangeAspect="1"/>
          </p:cNvPicPr>
          <p:nvPr/>
        </p:nvPicPr>
        <p:blipFill>
          <a:blip r:embed="rId3"/>
          <a:stretch>
            <a:fillRect/>
          </a:stretch>
        </p:blipFill>
        <p:spPr>
          <a:xfrm>
            <a:off x="7673962" y="1806358"/>
            <a:ext cx="4025912" cy="3565632"/>
          </a:xfrm>
          <a:prstGeom prst="rect">
            <a:avLst/>
          </a:prstGeom>
        </p:spPr>
      </p:pic>
    </p:spTree>
    <p:extLst>
      <p:ext uri="{BB962C8B-B14F-4D97-AF65-F5344CB8AC3E}">
        <p14:creationId xmlns:p14="http://schemas.microsoft.com/office/powerpoint/2010/main" val="3705994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781CD-1983-4405-B654-C8885908E727}"/>
              </a:ext>
            </a:extLst>
          </p:cNvPr>
          <p:cNvSpPr>
            <a:spLocks noGrp="1"/>
          </p:cNvSpPr>
          <p:nvPr>
            <p:ph type="title"/>
          </p:nvPr>
        </p:nvSpPr>
        <p:spPr/>
        <p:txBody>
          <a:bodyPr/>
          <a:lstStyle/>
          <a:p>
            <a:r>
              <a:rPr lang="en-GB" dirty="0"/>
              <a:t>The accelerometer</a:t>
            </a:r>
          </a:p>
        </p:txBody>
      </p:sp>
      <p:sp>
        <p:nvSpPr>
          <p:cNvPr id="3" name="Content Placeholder 2">
            <a:extLst>
              <a:ext uri="{FF2B5EF4-FFF2-40B4-BE49-F238E27FC236}">
                <a16:creationId xmlns:a16="http://schemas.microsoft.com/office/drawing/2014/main" id="{03D5B69B-F9AC-4861-994C-AF58C33D8098}"/>
              </a:ext>
            </a:extLst>
          </p:cNvPr>
          <p:cNvSpPr>
            <a:spLocks noGrp="1"/>
          </p:cNvSpPr>
          <p:nvPr>
            <p:ph idx="1"/>
          </p:nvPr>
        </p:nvSpPr>
        <p:spPr>
          <a:xfrm>
            <a:off x="492125" y="1205888"/>
            <a:ext cx="7801270" cy="4595203"/>
          </a:xfrm>
        </p:spPr>
        <p:txBody>
          <a:bodyPr/>
          <a:lstStyle/>
          <a:p>
            <a:pPr marL="457200" indent="-457200">
              <a:spcBef>
                <a:spcPts val="1200"/>
              </a:spcBef>
              <a:buFont typeface="+mj-lt"/>
              <a:buAutoNum type="arabicPeriod"/>
            </a:pPr>
            <a:r>
              <a:rPr lang="en-GB" dirty="0">
                <a:solidFill>
                  <a:schemeClr val="tx1"/>
                </a:solidFill>
              </a:rPr>
              <a:t>The three-axis accelerometer contains a tiny electrode that moves whenever the sensor is moved</a:t>
            </a:r>
          </a:p>
          <a:p>
            <a:pPr marL="457200" indent="-457200">
              <a:spcBef>
                <a:spcPts val="1200"/>
              </a:spcBef>
              <a:buFont typeface="+mj-lt"/>
              <a:buAutoNum type="arabicPeriod"/>
            </a:pPr>
            <a:r>
              <a:rPr lang="en-GB" dirty="0">
                <a:solidFill>
                  <a:schemeClr val="tx1"/>
                </a:solidFill>
              </a:rPr>
              <a:t>If the force is enough the electrode makes contact with other electrodes</a:t>
            </a:r>
          </a:p>
          <a:p>
            <a:pPr marL="457200" indent="-457200">
              <a:spcBef>
                <a:spcPts val="1200"/>
              </a:spcBef>
              <a:buFont typeface="+mj-lt"/>
              <a:buAutoNum type="arabicPeriod"/>
            </a:pPr>
            <a:r>
              <a:rPr lang="en-GB" dirty="0">
                <a:solidFill>
                  <a:schemeClr val="tx1"/>
                </a:solidFill>
              </a:rPr>
              <a:t>This contact makes a circuit and a digital signal is then sent back to the program</a:t>
            </a:r>
          </a:p>
          <a:p>
            <a:pPr marL="457200" indent="-457200">
              <a:spcBef>
                <a:spcPts val="1200"/>
              </a:spcBef>
              <a:buFont typeface="+mj-lt"/>
              <a:buAutoNum type="arabicPeriod"/>
            </a:pPr>
            <a:r>
              <a:rPr lang="en-GB" dirty="0">
                <a:solidFill>
                  <a:schemeClr val="tx1"/>
                </a:solidFill>
              </a:rPr>
              <a:t>This digital signal is processed and interpreted to establish the amount of acceleration</a:t>
            </a:r>
          </a:p>
          <a:p>
            <a:endParaRPr lang="en-GB" dirty="0">
              <a:solidFill>
                <a:schemeClr val="tx1"/>
              </a:solidFill>
            </a:endParaRPr>
          </a:p>
          <a:p>
            <a:endParaRPr lang="en-GB" dirty="0">
              <a:solidFill>
                <a:schemeClr val="tx1"/>
              </a:solidFill>
            </a:endParaRPr>
          </a:p>
        </p:txBody>
      </p:sp>
      <p:sp>
        <p:nvSpPr>
          <p:cNvPr id="4" name="Rectangle 3">
            <a:extLst>
              <a:ext uri="{FF2B5EF4-FFF2-40B4-BE49-F238E27FC236}">
                <a16:creationId xmlns:a16="http://schemas.microsoft.com/office/drawing/2014/main" id="{DB4AA61A-4032-4149-9ECB-F42A15A70395}"/>
              </a:ext>
            </a:extLst>
          </p:cNvPr>
          <p:cNvSpPr/>
          <p:nvPr/>
        </p:nvSpPr>
        <p:spPr>
          <a:xfrm>
            <a:off x="9110308" y="1072923"/>
            <a:ext cx="208547" cy="492492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FE14F53D-0A21-4523-AF54-F890D4E70B65}"/>
              </a:ext>
            </a:extLst>
          </p:cNvPr>
          <p:cNvSpPr/>
          <p:nvPr/>
        </p:nvSpPr>
        <p:spPr>
          <a:xfrm>
            <a:off x="10258925" y="1072923"/>
            <a:ext cx="208547" cy="49249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rapezoid 7">
            <a:extLst>
              <a:ext uri="{FF2B5EF4-FFF2-40B4-BE49-F238E27FC236}">
                <a16:creationId xmlns:a16="http://schemas.microsoft.com/office/drawing/2014/main" id="{DFB8B53F-F9A6-48A8-90B5-87B5CB7ADA42}"/>
              </a:ext>
            </a:extLst>
          </p:cNvPr>
          <p:cNvSpPr/>
          <p:nvPr/>
        </p:nvSpPr>
        <p:spPr>
          <a:xfrm rot="10800000">
            <a:off x="9344524" y="3735913"/>
            <a:ext cx="882316" cy="2261936"/>
          </a:xfrm>
          <a:prstGeom prst="trapezoi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729437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remove" grpId="0" nodeType="withEffect">
                                  <p:stCondLst>
                                    <p:cond delay="0"/>
                                  </p:stCondLst>
                                  <p:endCondLst>
                                    <p:cond evt="onNext" delay="0">
                                      <p:tgtEl>
                                        <p:sldTgt/>
                                      </p:tgtEl>
                                    </p:cond>
                                  </p:end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DB248-7BC6-4C2A-A1A9-477A67714CAB}"/>
              </a:ext>
            </a:extLst>
          </p:cNvPr>
          <p:cNvSpPr>
            <a:spLocks noGrp="1"/>
          </p:cNvSpPr>
          <p:nvPr>
            <p:ph type="title"/>
          </p:nvPr>
        </p:nvSpPr>
        <p:spPr/>
        <p:txBody>
          <a:bodyPr/>
          <a:lstStyle/>
          <a:p>
            <a:r>
              <a:rPr lang="en-GB" dirty="0"/>
              <a:t>Three axes – </a:t>
            </a:r>
            <a:r>
              <a:rPr lang="en-GB" i="1" dirty="0"/>
              <a:t>x</a:t>
            </a:r>
            <a:r>
              <a:rPr lang="en-GB" dirty="0"/>
              <a:t>, </a:t>
            </a:r>
            <a:r>
              <a:rPr lang="en-GB" i="1" dirty="0"/>
              <a:t>y</a:t>
            </a:r>
            <a:r>
              <a:rPr lang="en-GB" dirty="0"/>
              <a:t> and </a:t>
            </a:r>
            <a:r>
              <a:rPr lang="en-GB" i="1" dirty="0"/>
              <a:t>z</a:t>
            </a:r>
            <a:endParaRPr lang="en-GB" dirty="0"/>
          </a:p>
        </p:txBody>
      </p:sp>
      <p:sp>
        <p:nvSpPr>
          <p:cNvPr id="3" name="Content Placeholder 2">
            <a:extLst>
              <a:ext uri="{FF2B5EF4-FFF2-40B4-BE49-F238E27FC236}">
                <a16:creationId xmlns:a16="http://schemas.microsoft.com/office/drawing/2014/main" id="{1AAA5C79-97CD-49E0-A627-39899C894F77}"/>
              </a:ext>
            </a:extLst>
          </p:cNvPr>
          <p:cNvSpPr>
            <a:spLocks noGrp="1"/>
          </p:cNvSpPr>
          <p:nvPr>
            <p:ph idx="1"/>
          </p:nvPr>
        </p:nvSpPr>
        <p:spPr>
          <a:xfrm>
            <a:off x="492126" y="1237785"/>
            <a:ext cx="6801810" cy="4595203"/>
          </a:xfrm>
        </p:spPr>
        <p:txBody>
          <a:bodyPr/>
          <a:lstStyle/>
          <a:p>
            <a:pPr>
              <a:spcBef>
                <a:spcPts val="1200"/>
              </a:spcBef>
            </a:pPr>
            <a:r>
              <a:rPr lang="en-GB" dirty="0">
                <a:solidFill>
                  <a:schemeClr val="tx1"/>
                </a:solidFill>
              </a:rPr>
              <a:t>Think about an Aeroplane – it can move:</a:t>
            </a:r>
          </a:p>
          <a:p>
            <a:pPr lvl="1">
              <a:spcBef>
                <a:spcPts val="1200"/>
              </a:spcBef>
            </a:pPr>
            <a:r>
              <a:rPr lang="en-GB" sz="2400" dirty="0">
                <a:solidFill>
                  <a:schemeClr val="tx1"/>
                </a:solidFill>
              </a:rPr>
              <a:t>Up and down</a:t>
            </a:r>
          </a:p>
          <a:p>
            <a:pPr lvl="1">
              <a:spcBef>
                <a:spcPts val="1200"/>
              </a:spcBef>
            </a:pPr>
            <a:r>
              <a:rPr lang="en-GB" sz="2400" dirty="0">
                <a:solidFill>
                  <a:schemeClr val="tx1"/>
                </a:solidFill>
              </a:rPr>
              <a:t>Forward and back</a:t>
            </a:r>
          </a:p>
          <a:p>
            <a:pPr lvl="1">
              <a:spcBef>
                <a:spcPts val="1200"/>
              </a:spcBef>
            </a:pPr>
            <a:r>
              <a:rPr lang="en-GB" sz="2400" dirty="0">
                <a:solidFill>
                  <a:schemeClr val="tx1"/>
                </a:solidFill>
              </a:rPr>
              <a:t>Left and right</a:t>
            </a:r>
          </a:p>
          <a:p>
            <a:pPr>
              <a:spcBef>
                <a:spcPts val="1200"/>
              </a:spcBef>
            </a:pPr>
            <a:r>
              <a:rPr lang="en-GB" dirty="0">
                <a:solidFill>
                  <a:schemeClr val="tx1"/>
                </a:solidFill>
              </a:rPr>
              <a:t>If we pair these up, we get three axes – </a:t>
            </a:r>
            <a:r>
              <a:rPr lang="en-GB" i="1" dirty="0">
                <a:solidFill>
                  <a:schemeClr val="tx1"/>
                </a:solidFill>
              </a:rPr>
              <a:t>x</a:t>
            </a:r>
            <a:r>
              <a:rPr lang="en-GB" dirty="0">
                <a:solidFill>
                  <a:schemeClr val="tx1"/>
                </a:solidFill>
              </a:rPr>
              <a:t>, </a:t>
            </a:r>
            <a:r>
              <a:rPr lang="en-GB" i="1" dirty="0">
                <a:solidFill>
                  <a:schemeClr val="tx1"/>
                </a:solidFill>
              </a:rPr>
              <a:t>y</a:t>
            </a:r>
            <a:r>
              <a:rPr lang="en-GB" dirty="0">
                <a:solidFill>
                  <a:schemeClr val="tx1"/>
                </a:solidFill>
              </a:rPr>
              <a:t> and </a:t>
            </a:r>
            <a:r>
              <a:rPr lang="en-GB" i="1" dirty="0">
                <a:solidFill>
                  <a:schemeClr val="tx1"/>
                </a:solidFill>
              </a:rPr>
              <a:t>z</a:t>
            </a:r>
          </a:p>
          <a:p>
            <a:pPr>
              <a:spcBef>
                <a:spcPts val="1200"/>
              </a:spcBef>
            </a:pPr>
            <a:r>
              <a:rPr lang="en-GB" dirty="0">
                <a:solidFill>
                  <a:schemeClr val="tx1"/>
                </a:solidFill>
              </a:rPr>
              <a:t>Acceleration can occur along each of the three axes </a:t>
            </a:r>
            <a:r>
              <a:rPr lang="en-GB" i="1" dirty="0">
                <a:solidFill>
                  <a:schemeClr val="tx1"/>
                </a:solidFill>
              </a:rPr>
              <a:t>x</a:t>
            </a:r>
            <a:r>
              <a:rPr lang="en-GB" dirty="0">
                <a:solidFill>
                  <a:schemeClr val="tx1"/>
                </a:solidFill>
              </a:rPr>
              <a:t>, </a:t>
            </a:r>
            <a:r>
              <a:rPr lang="en-GB" i="1" dirty="0">
                <a:solidFill>
                  <a:schemeClr val="tx1"/>
                </a:solidFill>
              </a:rPr>
              <a:t>y</a:t>
            </a:r>
            <a:r>
              <a:rPr lang="en-GB" dirty="0">
                <a:solidFill>
                  <a:schemeClr val="tx1"/>
                </a:solidFill>
              </a:rPr>
              <a:t> and </a:t>
            </a:r>
            <a:r>
              <a:rPr lang="en-GB" i="1" dirty="0">
                <a:solidFill>
                  <a:schemeClr val="tx1"/>
                </a:solidFill>
              </a:rPr>
              <a:t>z</a:t>
            </a:r>
          </a:p>
          <a:p>
            <a:endParaRPr lang="en-GB" dirty="0">
              <a:solidFill>
                <a:schemeClr val="tx1"/>
              </a:solidFill>
            </a:endParaRPr>
          </a:p>
        </p:txBody>
      </p:sp>
      <p:sp>
        <p:nvSpPr>
          <p:cNvPr id="8" name="Freeform: Shape 7">
            <a:extLst>
              <a:ext uri="{FF2B5EF4-FFF2-40B4-BE49-F238E27FC236}">
                <a16:creationId xmlns:a16="http://schemas.microsoft.com/office/drawing/2014/main" id="{3C2761AB-C1BC-4947-A69E-7DD0F1E14495}"/>
              </a:ext>
            </a:extLst>
          </p:cNvPr>
          <p:cNvSpPr/>
          <p:nvPr/>
        </p:nvSpPr>
        <p:spPr>
          <a:xfrm rot="20287332">
            <a:off x="9338980" y="2075168"/>
            <a:ext cx="1164445" cy="2607697"/>
          </a:xfrm>
          <a:custGeom>
            <a:avLst/>
            <a:gdLst>
              <a:gd name="connsiteX0" fmla="*/ 0 w 1137684"/>
              <a:gd name="connsiteY0" fmla="*/ 0 h 1626782"/>
              <a:gd name="connsiteX1" fmla="*/ 10633 w 1137684"/>
              <a:gd name="connsiteY1" fmla="*/ 265814 h 1626782"/>
              <a:gd name="connsiteX2" fmla="*/ 106326 w 1137684"/>
              <a:gd name="connsiteY2" fmla="*/ 212651 h 1626782"/>
              <a:gd name="connsiteX3" fmla="*/ 691116 w 1137684"/>
              <a:gd name="connsiteY3" fmla="*/ 1456661 h 1626782"/>
              <a:gd name="connsiteX4" fmla="*/ 542260 w 1137684"/>
              <a:gd name="connsiteY4" fmla="*/ 1541721 h 1626782"/>
              <a:gd name="connsiteX5" fmla="*/ 1020726 w 1137684"/>
              <a:gd name="connsiteY5" fmla="*/ 1626782 h 1626782"/>
              <a:gd name="connsiteX6" fmla="*/ 1137684 w 1137684"/>
              <a:gd name="connsiteY6" fmla="*/ 1233377 h 1626782"/>
              <a:gd name="connsiteX7" fmla="*/ 999460 w 1137684"/>
              <a:gd name="connsiteY7" fmla="*/ 1297172 h 1626782"/>
              <a:gd name="connsiteX8" fmla="*/ 223284 w 1137684"/>
              <a:gd name="connsiteY8" fmla="*/ 170121 h 1626782"/>
              <a:gd name="connsiteX9" fmla="*/ 297712 w 1137684"/>
              <a:gd name="connsiteY9" fmla="*/ 116958 h 1626782"/>
              <a:gd name="connsiteX10" fmla="*/ 0 w 1137684"/>
              <a:gd name="connsiteY10" fmla="*/ 0 h 1626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7684" h="1626782">
                <a:moveTo>
                  <a:pt x="0" y="0"/>
                </a:moveTo>
                <a:lnTo>
                  <a:pt x="10633" y="265814"/>
                </a:lnTo>
                <a:lnTo>
                  <a:pt x="106326" y="212651"/>
                </a:lnTo>
                <a:lnTo>
                  <a:pt x="691116" y="1456661"/>
                </a:lnTo>
                <a:lnTo>
                  <a:pt x="542260" y="1541721"/>
                </a:lnTo>
                <a:lnTo>
                  <a:pt x="1020726" y="1626782"/>
                </a:lnTo>
                <a:lnTo>
                  <a:pt x="1137684" y="1233377"/>
                </a:lnTo>
                <a:lnTo>
                  <a:pt x="999460" y="1297172"/>
                </a:lnTo>
                <a:lnTo>
                  <a:pt x="223284" y="170121"/>
                </a:lnTo>
                <a:lnTo>
                  <a:pt x="297712" y="116958"/>
                </a:lnTo>
                <a:lnTo>
                  <a:pt x="0" y="0"/>
                </a:ln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 name="Arrow: Up-Down 3">
            <a:extLst>
              <a:ext uri="{FF2B5EF4-FFF2-40B4-BE49-F238E27FC236}">
                <a16:creationId xmlns:a16="http://schemas.microsoft.com/office/drawing/2014/main" id="{D579852A-979D-4E41-82A5-3E15DFC73175}"/>
              </a:ext>
            </a:extLst>
          </p:cNvPr>
          <p:cNvSpPr/>
          <p:nvPr/>
        </p:nvSpPr>
        <p:spPr>
          <a:xfrm>
            <a:off x="9455774" y="2009552"/>
            <a:ext cx="691116" cy="2796363"/>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Arrow: Up-Down 4">
            <a:extLst>
              <a:ext uri="{FF2B5EF4-FFF2-40B4-BE49-F238E27FC236}">
                <a16:creationId xmlns:a16="http://schemas.microsoft.com/office/drawing/2014/main" id="{646EB2C3-6673-41A3-899F-646B7CA68036}"/>
              </a:ext>
            </a:extLst>
          </p:cNvPr>
          <p:cNvSpPr/>
          <p:nvPr/>
        </p:nvSpPr>
        <p:spPr>
          <a:xfrm rot="5400000">
            <a:off x="9455773" y="1901960"/>
            <a:ext cx="691116" cy="3054081"/>
          </a:xfrm>
          <a:prstGeom prst="upDown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5F857BDC-F315-46FC-9E44-A3DA4FCEAF80}"/>
              </a:ext>
            </a:extLst>
          </p:cNvPr>
          <p:cNvSpPr txBox="1"/>
          <p:nvPr/>
        </p:nvSpPr>
        <p:spPr>
          <a:xfrm>
            <a:off x="8511942" y="3290500"/>
            <a:ext cx="383118" cy="276999"/>
          </a:xfrm>
          <a:prstGeom prst="rect">
            <a:avLst/>
          </a:prstGeom>
          <a:noFill/>
        </p:spPr>
        <p:txBody>
          <a:bodyPr wrap="none" lIns="0" tIns="0" rIns="0" bIns="0" rtlCol="0">
            <a:spAutoFit/>
          </a:bodyPr>
          <a:lstStyle/>
          <a:p>
            <a:pPr eaLnBrk="1" hangingPunct="1">
              <a:lnSpc>
                <a:spcPct val="90000"/>
              </a:lnSpc>
              <a:spcBef>
                <a:spcPts val="0"/>
              </a:spcBef>
              <a:spcAft>
                <a:spcPts val="600"/>
              </a:spcAft>
            </a:pPr>
            <a:r>
              <a:rPr lang="en-GB" sz="2000" dirty="0">
                <a:solidFill>
                  <a:schemeClr val="tx2"/>
                </a:solidFill>
                <a:latin typeface="Lato" panose="020F0502020204030203" pitchFamily="34" charset="0"/>
              </a:rPr>
              <a:t>left</a:t>
            </a:r>
            <a:endParaRPr lang="en-GB" sz="2100" kern="1200" dirty="0">
              <a:solidFill>
                <a:schemeClr val="tx2"/>
              </a:solidFill>
              <a:latin typeface="Lato" panose="020F0502020204030203" pitchFamily="34" charset="0"/>
              <a:ea typeface="+mn-ea"/>
            </a:endParaRPr>
          </a:p>
        </p:txBody>
      </p:sp>
      <p:sp>
        <p:nvSpPr>
          <p:cNvPr id="12" name="TextBox 11">
            <a:extLst>
              <a:ext uri="{FF2B5EF4-FFF2-40B4-BE49-F238E27FC236}">
                <a16:creationId xmlns:a16="http://schemas.microsoft.com/office/drawing/2014/main" id="{58BC0737-9047-430D-9DCD-FA41D2C47C1B}"/>
              </a:ext>
            </a:extLst>
          </p:cNvPr>
          <p:cNvSpPr txBox="1"/>
          <p:nvPr/>
        </p:nvSpPr>
        <p:spPr>
          <a:xfrm>
            <a:off x="10560921" y="3301132"/>
            <a:ext cx="601127" cy="276999"/>
          </a:xfrm>
          <a:prstGeom prst="rect">
            <a:avLst/>
          </a:prstGeom>
          <a:noFill/>
        </p:spPr>
        <p:txBody>
          <a:bodyPr wrap="none" lIns="0" tIns="0" rIns="0" bIns="0" rtlCol="0">
            <a:spAutoFit/>
          </a:bodyPr>
          <a:lstStyle/>
          <a:p>
            <a:pPr eaLnBrk="1" hangingPunct="1">
              <a:lnSpc>
                <a:spcPct val="90000"/>
              </a:lnSpc>
              <a:spcBef>
                <a:spcPts val="0"/>
              </a:spcBef>
              <a:spcAft>
                <a:spcPts val="600"/>
              </a:spcAft>
            </a:pPr>
            <a:r>
              <a:rPr lang="en-GB" sz="2000" dirty="0">
                <a:solidFill>
                  <a:schemeClr val="tx2"/>
                </a:solidFill>
                <a:latin typeface="Lato" panose="020F0502020204030203" pitchFamily="34" charset="0"/>
              </a:rPr>
              <a:t>Right</a:t>
            </a:r>
            <a:endParaRPr lang="en-GB" sz="2100" kern="1200" dirty="0">
              <a:solidFill>
                <a:schemeClr val="tx2"/>
              </a:solidFill>
              <a:latin typeface="Lato" panose="020F0502020204030203" pitchFamily="34" charset="0"/>
              <a:ea typeface="+mn-ea"/>
            </a:endParaRPr>
          </a:p>
        </p:txBody>
      </p:sp>
      <p:sp>
        <p:nvSpPr>
          <p:cNvPr id="13" name="TextBox 12">
            <a:extLst>
              <a:ext uri="{FF2B5EF4-FFF2-40B4-BE49-F238E27FC236}">
                <a16:creationId xmlns:a16="http://schemas.microsoft.com/office/drawing/2014/main" id="{DD49193C-CF96-445A-9ADD-85681EC47039}"/>
              </a:ext>
            </a:extLst>
          </p:cNvPr>
          <p:cNvSpPr txBox="1"/>
          <p:nvPr/>
        </p:nvSpPr>
        <p:spPr>
          <a:xfrm rot="16200000">
            <a:off x="9637023" y="2285588"/>
            <a:ext cx="328616" cy="276999"/>
          </a:xfrm>
          <a:prstGeom prst="rect">
            <a:avLst/>
          </a:prstGeom>
          <a:noFill/>
        </p:spPr>
        <p:txBody>
          <a:bodyPr wrap="none" lIns="0" tIns="0" rIns="0" bIns="0" rtlCol="0">
            <a:spAutoFit/>
          </a:bodyPr>
          <a:lstStyle/>
          <a:p>
            <a:pPr eaLnBrk="1" hangingPunct="1">
              <a:lnSpc>
                <a:spcPct val="90000"/>
              </a:lnSpc>
              <a:spcBef>
                <a:spcPts val="0"/>
              </a:spcBef>
              <a:spcAft>
                <a:spcPts val="600"/>
              </a:spcAft>
            </a:pPr>
            <a:r>
              <a:rPr lang="en-GB" sz="2000" kern="1200" dirty="0">
                <a:solidFill>
                  <a:schemeClr val="tx2"/>
                </a:solidFill>
                <a:latin typeface="Lato" panose="020F0502020204030203" pitchFamily="34" charset="0"/>
                <a:ea typeface="+mn-ea"/>
              </a:rPr>
              <a:t>Up</a:t>
            </a:r>
            <a:endParaRPr lang="en-GB" sz="2100" kern="1200" dirty="0">
              <a:solidFill>
                <a:schemeClr val="tx2"/>
              </a:solidFill>
              <a:latin typeface="Lato" panose="020F0502020204030203" pitchFamily="34" charset="0"/>
              <a:ea typeface="+mn-ea"/>
            </a:endParaRPr>
          </a:p>
        </p:txBody>
      </p:sp>
      <p:sp>
        <p:nvSpPr>
          <p:cNvPr id="14" name="TextBox 13">
            <a:extLst>
              <a:ext uri="{FF2B5EF4-FFF2-40B4-BE49-F238E27FC236}">
                <a16:creationId xmlns:a16="http://schemas.microsoft.com/office/drawing/2014/main" id="{75F15F8A-FA55-45F0-B981-9DB9A85ED520}"/>
              </a:ext>
            </a:extLst>
          </p:cNvPr>
          <p:cNvSpPr txBox="1"/>
          <p:nvPr/>
        </p:nvSpPr>
        <p:spPr>
          <a:xfrm rot="16200000">
            <a:off x="9420278" y="4106963"/>
            <a:ext cx="708527" cy="290849"/>
          </a:xfrm>
          <a:prstGeom prst="rect">
            <a:avLst/>
          </a:prstGeom>
          <a:noFill/>
        </p:spPr>
        <p:txBody>
          <a:bodyPr wrap="none" lIns="0" tIns="0" rIns="0" bIns="0" rtlCol="0">
            <a:spAutoFit/>
          </a:bodyPr>
          <a:lstStyle/>
          <a:p>
            <a:pPr eaLnBrk="1" hangingPunct="1">
              <a:lnSpc>
                <a:spcPct val="90000"/>
              </a:lnSpc>
              <a:spcBef>
                <a:spcPts val="0"/>
              </a:spcBef>
              <a:spcAft>
                <a:spcPts val="600"/>
              </a:spcAft>
            </a:pPr>
            <a:r>
              <a:rPr lang="en-GB" sz="2100" kern="1200" dirty="0">
                <a:solidFill>
                  <a:schemeClr val="tx2"/>
                </a:solidFill>
                <a:latin typeface="Lato" panose="020F0502020204030203" pitchFamily="34" charset="0"/>
                <a:ea typeface="+mn-ea"/>
              </a:rPr>
              <a:t>Down</a:t>
            </a:r>
          </a:p>
        </p:txBody>
      </p:sp>
      <p:sp>
        <p:nvSpPr>
          <p:cNvPr id="15" name="TextBox 14">
            <a:extLst>
              <a:ext uri="{FF2B5EF4-FFF2-40B4-BE49-F238E27FC236}">
                <a16:creationId xmlns:a16="http://schemas.microsoft.com/office/drawing/2014/main" id="{44E5EFC2-E928-47BA-91F5-C4E9D16797D6}"/>
              </a:ext>
            </a:extLst>
          </p:cNvPr>
          <p:cNvSpPr txBox="1"/>
          <p:nvPr/>
        </p:nvSpPr>
        <p:spPr>
          <a:xfrm rot="2919711">
            <a:off x="10196620" y="3852185"/>
            <a:ext cx="509755" cy="290849"/>
          </a:xfrm>
          <a:prstGeom prst="rect">
            <a:avLst/>
          </a:prstGeom>
          <a:noFill/>
        </p:spPr>
        <p:txBody>
          <a:bodyPr wrap="none" lIns="0" tIns="0" rIns="0" bIns="0" rtlCol="0">
            <a:spAutoFit/>
          </a:bodyPr>
          <a:lstStyle/>
          <a:p>
            <a:pPr eaLnBrk="1" hangingPunct="1">
              <a:lnSpc>
                <a:spcPct val="90000"/>
              </a:lnSpc>
              <a:spcBef>
                <a:spcPts val="0"/>
              </a:spcBef>
              <a:spcAft>
                <a:spcPts val="600"/>
              </a:spcAft>
            </a:pPr>
            <a:r>
              <a:rPr lang="en-GB" sz="2100" dirty="0" err="1">
                <a:solidFill>
                  <a:schemeClr val="tx2"/>
                </a:solidFill>
                <a:latin typeface="Lato" panose="020F0502020204030203" pitchFamily="34" charset="0"/>
                <a:ea typeface="+mn-ea"/>
              </a:rPr>
              <a:t>Fwd</a:t>
            </a:r>
            <a:endParaRPr lang="en-GB" sz="2100" kern="1200" dirty="0">
              <a:solidFill>
                <a:schemeClr val="tx2"/>
              </a:solidFill>
              <a:latin typeface="Lato" panose="020F0502020204030203" pitchFamily="34" charset="0"/>
              <a:ea typeface="+mn-ea"/>
            </a:endParaRPr>
          </a:p>
        </p:txBody>
      </p:sp>
      <p:sp>
        <p:nvSpPr>
          <p:cNvPr id="16" name="TextBox 15">
            <a:extLst>
              <a:ext uri="{FF2B5EF4-FFF2-40B4-BE49-F238E27FC236}">
                <a16:creationId xmlns:a16="http://schemas.microsoft.com/office/drawing/2014/main" id="{F47EFA38-4586-4F7A-B338-03B3D514BEE6}"/>
              </a:ext>
            </a:extLst>
          </p:cNvPr>
          <p:cNvSpPr txBox="1"/>
          <p:nvPr/>
        </p:nvSpPr>
        <p:spPr>
          <a:xfrm rot="2919711">
            <a:off x="8926866" y="2501756"/>
            <a:ext cx="577081" cy="290849"/>
          </a:xfrm>
          <a:prstGeom prst="rect">
            <a:avLst/>
          </a:prstGeom>
          <a:noFill/>
        </p:spPr>
        <p:txBody>
          <a:bodyPr wrap="none" lIns="0" tIns="0" rIns="0" bIns="0" rtlCol="0">
            <a:spAutoFit/>
          </a:bodyPr>
          <a:lstStyle/>
          <a:p>
            <a:pPr eaLnBrk="1" hangingPunct="1">
              <a:lnSpc>
                <a:spcPct val="90000"/>
              </a:lnSpc>
              <a:spcBef>
                <a:spcPts val="0"/>
              </a:spcBef>
              <a:spcAft>
                <a:spcPts val="600"/>
              </a:spcAft>
            </a:pPr>
            <a:r>
              <a:rPr lang="en-GB" sz="2100" kern="1200" dirty="0">
                <a:solidFill>
                  <a:schemeClr val="tx2"/>
                </a:solidFill>
                <a:latin typeface="Lato" panose="020F0502020204030203" pitchFamily="34" charset="0"/>
                <a:ea typeface="+mn-ea"/>
              </a:rPr>
              <a:t>Back</a:t>
            </a:r>
          </a:p>
        </p:txBody>
      </p:sp>
      <p:sp>
        <p:nvSpPr>
          <p:cNvPr id="18" name="TextBox 17">
            <a:extLst>
              <a:ext uri="{FF2B5EF4-FFF2-40B4-BE49-F238E27FC236}">
                <a16:creationId xmlns:a16="http://schemas.microsoft.com/office/drawing/2014/main" id="{B8262D24-0F4C-4611-BE4D-9973AEB1C027}"/>
              </a:ext>
            </a:extLst>
          </p:cNvPr>
          <p:cNvSpPr txBox="1"/>
          <p:nvPr/>
        </p:nvSpPr>
        <p:spPr>
          <a:xfrm>
            <a:off x="11199596" y="2994610"/>
            <a:ext cx="126638" cy="290849"/>
          </a:xfrm>
          <a:prstGeom prst="rect">
            <a:avLst/>
          </a:prstGeom>
          <a:noFill/>
        </p:spPr>
        <p:txBody>
          <a:bodyPr wrap="none" lIns="0" tIns="0" rIns="0" bIns="0" rtlCol="0">
            <a:spAutoFit/>
          </a:bodyPr>
          <a:lstStyle/>
          <a:p>
            <a:pPr eaLnBrk="1" hangingPunct="1">
              <a:lnSpc>
                <a:spcPct val="90000"/>
              </a:lnSpc>
              <a:spcBef>
                <a:spcPts val="0"/>
              </a:spcBef>
              <a:spcAft>
                <a:spcPts val="600"/>
              </a:spcAft>
            </a:pPr>
            <a:r>
              <a:rPr lang="en-GB" sz="2100" i="1" kern="1200" dirty="0">
                <a:solidFill>
                  <a:schemeClr val="tx2"/>
                </a:solidFill>
                <a:latin typeface="Lato" panose="020F0502020204030203" pitchFamily="34" charset="0"/>
                <a:ea typeface="+mn-ea"/>
              </a:rPr>
              <a:t>x</a:t>
            </a:r>
          </a:p>
        </p:txBody>
      </p:sp>
      <p:sp>
        <p:nvSpPr>
          <p:cNvPr id="20" name="TextBox 19">
            <a:extLst>
              <a:ext uri="{FF2B5EF4-FFF2-40B4-BE49-F238E27FC236}">
                <a16:creationId xmlns:a16="http://schemas.microsoft.com/office/drawing/2014/main" id="{BF189F01-A2F9-4902-ADC5-27E242222C03}"/>
              </a:ext>
            </a:extLst>
          </p:cNvPr>
          <p:cNvSpPr txBox="1"/>
          <p:nvPr/>
        </p:nvSpPr>
        <p:spPr>
          <a:xfrm>
            <a:off x="9931967" y="1860766"/>
            <a:ext cx="173004" cy="290849"/>
          </a:xfrm>
          <a:prstGeom prst="rect">
            <a:avLst/>
          </a:prstGeom>
          <a:noFill/>
        </p:spPr>
        <p:txBody>
          <a:bodyPr wrap="square" lIns="0" tIns="0" rIns="0" bIns="0" rtlCol="0">
            <a:spAutoFit/>
          </a:bodyPr>
          <a:lstStyle/>
          <a:p>
            <a:pPr eaLnBrk="1" hangingPunct="1">
              <a:lnSpc>
                <a:spcPct val="90000"/>
              </a:lnSpc>
              <a:spcBef>
                <a:spcPts val="0"/>
              </a:spcBef>
              <a:spcAft>
                <a:spcPts val="600"/>
              </a:spcAft>
            </a:pPr>
            <a:r>
              <a:rPr lang="en-GB" sz="2100" i="1" kern="1200" dirty="0">
                <a:solidFill>
                  <a:schemeClr val="tx2"/>
                </a:solidFill>
                <a:latin typeface="Lato" panose="020F0502020204030203" pitchFamily="34" charset="0"/>
                <a:ea typeface="+mn-ea"/>
              </a:rPr>
              <a:t>y</a:t>
            </a:r>
          </a:p>
        </p:txBody>
      </p:sp>
      <p:sp>
        <p:nvSpPr>
          <p:cNvPr id="21" name="TextBox 20">
            <a:extLst>
              <a:ext uri="{FF2B5EF4-FFF2-40B4-BE49-F238E27FC236}">
                <a16:creationId xmlns:a16="http://schemas.microsoft.com/office/drawing/2014/main" id="{29063D7E-403A-4B0C-AEC1-215E0A25591F}"/>
              </a:ext>
            </a:extLst>
          </p:cNvPr>
          <p:cNvSpPr txBox="1"/>
          <p:nvPr/>
        </p:nvSpPr>
        <p:spPr>
          <a:xfrm>
            <a:off x="10911098" y="4106962"/>
            <a:ext cx="115416" cy="290849"/>
          </a:xfrm>
          <a:prstGeom prst="rect">
            <a:avLst/>
          </a:prstGeom>
          <a:noFill/>
        </p:spPr>
        <p:txBody>
          <a:bodyPr wrap="none" lIns="0" tIns="0" rIns="0" bIns="0" rtlCol="0">
            <a:spAutoFit/>
          </a:bodyPr>
          <a:lstStyle/>
          <a:p>
            <a:pPr eaLnBrk="1" hangingPunct="1">
              <a:lnSpc>
                <a:spcPct val="90000"/>
              </a:lnSpc>
              <a:spcBef>
                <a:spcPts val="0"/>
              </a:spcBef>
              <a:spcAft>
                <a:spcPts val="600"/>
              </a:spcAft>
            </a:pPr>
            <a:r>
              <a:rPr lang="en-GB" sz="2100" i="1" kern="1200" dirty="0">
                <a:solidFill>
                  <a:schemeClr val="tx2"/>
                </a:solidFill>
                <a:latin typeface="Lato" panose="020F0502020204030203" pitchFamily="34" charset="0"/>
                <a:ea typeface="+mn-ea"/>
              </a:rPr>
              <a:t>z</a:t>
            </a:r>
          </a:p>
        </p:txBody>
      </p:sp>
    </p:spTree>
    <p:extLst>
      <p:ext uri="{BB962C8B-B14F-4D97-AF65-F5344CB8AC3E}">
        <p14:creationId xmlns:p14="http://schemas.microsoft.com/office/powerpoint/2010/main" val="1931028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0D76B6FB-D159-4DB1-89EC-935DD6BDE2E2}"/>
              </a:ext>
            </a:extLst>
          </p:cNvPr>
          <p:cNvSpPr txBox="1">
            <a:spLocks/>
          </p:cNvSpPr>
          <p:nvPr/>
        </p:nvSpPr>
        <p:spPr>
          <a:xfrm>
            <a:off x="526238" y="350457"/>
            <a:ext cx="10133095" cy="558487"/>
          </a:xfrm>
          <a:prstGeom prst="rect">
            <a:avLst/>
          </a:prstGeom>
        </p:spPr>
        <p:txBody>
          <a:bodyPr vert="horz" lIns="0" tIns="0" rIns="0" bIns="0" rtlCol="0" anchor="b">
            <a:noAutofit/>
          </a:bodyPr>
          <a:lstStyle>
            <a:lvl1pPr algn="l" rtl="0" eaLnBrk="1" fontAlgn="base" hangingPunct="1">
              <a:lnSpc>
                <a:spcPct val="85000"/>
              </a:lnSpc>
              <a:spcBef>
                <a:spcPct val="0"/>
              </a:spcBef>
              <a:spcAft>
                <a:spcPct val="0"/>
              </a:spcAft>
              <a:defRPr sz="3600" b="1"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a:lstStyle>
          <a:p>
            <a:r>
              <a:rPr lang="en-GB" dirty="0"/>
              <a:t>Your task</a:t>
            </a:r>
          </a:p>
        </p:txBody>
      </p:sp>
      <p:sp>
        <p:nvSpPr>
          <p:cNvPr id="6" name="TextBox 5">
            <a:extLst>
              <a:ext uri="{FF2B5EF4-FFF2-40B4-BE49-F238E27FC236}">
                <a16:creationId xmlns:a16="http://schemas.microsoft.com/office/drawing/2014/main" id="{AF46F156-4E77-47B0-B715-9F21DF101EEB}"/>
              </a:ext>
            </a:extLst>
          </p:cNvPr>
          <p:cNvSpPr txBox="1"/>
          <p:nvPr/>
        </p:nvSpPr>
        <p:spPr>
          <a:xfrm>
            <a:off x="526238" y="1217449"/>
            <a:ext cx="9119937" cy="1938992"/>
          </a:xfrm>
          <a:prstGeom prst="rect">
            <a:avLst/>
          </a:prstGeom>
          <a:noFill/>
        </p:spPr>
        <p:txBody>
          <a:bodyPr wrap="square" rtlCol="0">
            <a:spAutoFit/>
          </a:bodyPr>
          <a:lstStyle/>
          <a:p>
            <a:pPr marL="457200" indent="-457200">
              <a:buFont typeface="Arial" panose="020B0604020202020204" pitchFamily="34" charset="0"/>
              <a:buChar char="•"/>
            </a:pPr>
            <a:r>
              <a:rPr lang="en-GB" sz="2400" dirty="0"/>
              <a:t>You should now create a device which can measure the acceleration of a baseball bat as it moves towards hitting a ball</a:t>
            </a:r>
          </a:p>
          <a:p>
            <a:pPr marL="457200" indent="-457200">
              <a:buFont typeface="Arial" panose="020B0604020202020204" pitchFamily="34" charset="0"/>
              <a:buChar char="•"/>
            </a:pPr>
            <a:r>
              <a:rPr lang="en-GB" sz="2400" dirty="0"/>
              <a:t>The device should be tested initially without being attached to a bat</a:t>
            </a:r>
          </a:p>
          <a:p>
            <a:pPr marL="457200" indent="-457200">
              <a:buFont typeface="Arial" panose="020B0604020202020204" pitchFamily="34" charset="0"/>
              <a:buChar char="•"/>
            </a:pPr>
            <a:r>
              <a:rPr lang="en-GB" sz="2400" dirty="0"/>
              <a:t>Once the device is working, it should be securely attached to a baseball bat</a:t>
            </a:r>
          </a:p>
        </p:txBody>
      </p:sp>
    </p:spTree>
    <p:extLst>
      <p:ext uri="{BB962C8B-B14F-4D97-AF65-F5344CB8AC3E}">
        <p14:creationId xmlns:p14="http://schemas.microsoft.com/office/powerpoint/2010/main" val="252751737"/>
      </p:ext>
    </p:extLst>
  </p:cSld>
  <p:clrMapOvr>
    <a:masterClrMapping/>
  </p:clrMapOvr>
</p:sld>
</file>

<file path=ppt/theme/theme1.xml><?xml version="1.0" encoding="utf-8"?>
<a:theme xmlns:a="http://schemas.openxmlformats.org/drawingml/2006/main" name="1_Arm_PPT_Public">
  <a:themeElements>
    <a:clrScheme name="arm">
      <a:dk1>
        <a:sysClr val="windowText" lastClr="000000"/>
      </a:dk1>
      <a:lt1>
        <a:sysClr val="window" lastClr="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Slide deck template" id="{EBD0F82C-B29A-419D-9CAF-EE093087092D}" vid="{2C60A0D2-D733-4FD8-9890-1E1CFEC488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customXsn xmlns="http://schemas.microsoft.com/office/2006/metadata/customXsn">
  <xsnLocation/>
  <cached>True</cached>
  <openByDefault>True</openByDefault>
  <xsnScope/>
</customXsn>
</file>

<file path=customXml/item3.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2.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3.xml><?xml version="1.0" encoding="utf-8"?>
<ds:datastoreItem xmlns:ds="http://schemas.openxmlformats.org/officeDocument/2006/customXml" ds:itemID="{B61D4E06-5D3F-4994-A4A7-4BA626FA722D}">
  <ds:schemaRefs>
    <ds:schemaRef ds:uri="http://schemas.microsoft.com/office/2006/metadata/properties"/>
    <ds:schemaRef ds:uri="f2ad5090-61a8-4b8c-ab70-68f4ff4d1933"/>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c0950e01-db07-4e41-9c32-b7a8e9fccc9b"/>
    <ds:schemaRef ds:uri="http://purl.org/dc/elements/1.1/"/>
    <ds:schemaRef ds:uri="http://schemas.microsoft.com/sharepoint/v3/fields"/>
    <ds:schemaRef ds:uri="http://www.w3.org/XML/1998/namespace"/>
    <ds:schemaRef ds:uri="http://purl.org/dc/dcmitype/"/>
  </ds:schemaRefs>
</ds:datastoreItem>
</file>

<file path=customXml/itemProps4.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5.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Arm_PPT_2017_confidential_restricted</Template>
  <TotalTime>0</TotalTime>
  <Words>805</Words>
  <Application>Microsoft Office PowerPoint</Application>
  <PresentationFormat>Widescreen</PresentationFormat>
  <Paragraphs>85</Paragraphs>
  <Slides>11</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Lato</vt:lpstr>
      <vt:lpstr>Wingdings</vt:lpstr>
      <vt:lpstr>1_Arm_PPT_Public</vt:lpstr>
      <vt:lpstr>Baseball bat metrics</vt:lpstr>
      <vt:lpstr>PowerPoint Presentation</vt:lpstr>
      <vt:lpstr>PowerPoint Presentation</vt:lpstr>
      <vt:lpstr>Sensing acceleration</vt:lpstr>
      <vt:lpstr>Acceleration and the accelerometer</vt:lpstr>
      <vt:lpstr>Acceleration and the accelerometer</vt:lpstr>
      <vt:lpstr>The accelerometer</vt:lpstr>
      <vt:lpstr>Three axes – x, y and z</vt:lpstr>
      <vt:lpstr>PowerPoint Presentation</vt:lpstr>
      <vt:lpstr>Summary</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Extension ideas for Streetlight</dc:title>
  <dc:subject/>
  <dc:creator/>
  <cp:keywords/>
  <dc:description/>
  <cp:lastModifiedBy/>
  <cp:revision>1</cp:revision>
  <dcterms:created xsi:type="dcterms:W3CDTF">2017-09-19T22:21:35Z</dcterms:created>
  <dcterms:modified xsi:type="dcterms:W3CDTF">2025-01-21T09:23:09Z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